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60" r:id="rId4"/>
    <p:sldId id="267" r:id="rId5"/>
    <p:sldId id="257" r:id="rId6"/>
    <p:sldId id="258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5" d="100"/>
          <a:sy n="65" d="100"/>
        </p:scale>
        <p:origin x="53" y="4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hyperlink" Target="https://hu.wikipedia.org/wiki/Szlov%C3%A9nia_k%C3%B6zigazgat%C3%A1sa" TargetMode="External"/><Relationship Id="rId7" Type="http://schemas.openxmlformats.org/officeDocument/2006/relationships/hyperlink" Target="https://hu.wikipedia.org/wiki/Szlov%C3%A9niai_forgalmi_rendsz%C3%A1mok" TargetMode="External"/><Relationship Id="rId2" Type="http://schemas.openxmlformats.org/officeDocument/2006/relationships/hyperlink" Target="https://hu.wikipedia.org/wiki/Szlov%C3%A9nia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hu.wikipedia.org/wiki/K%C3%B6rzeth%C3%ADv%C3%B3sz%C3%A1m" TargetMode="External"/><Relationship Id="rId5" Type="http://schemas.openxmlformats.org/officeDocument/2006/relationships/hyperlink" Target="https://hu.wikipedia.org/wiki/Ir%C3%A1ny%C3%ADt%C3%B3sz%C3%A1m" TargetMode="External"/><Relationship Id="rId4" Type="http://schemas.openxmlformats.org/officeDocument/2006/relationships/hyperlink" Target="https://hu.wikipedia.org/wiki/Pomurska_statisztikai_r%C3%A9gi%C3%B3" TargetMode="Externa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Szlov%C3%A9nia" TargetMode="External"/><Relationship Id="rId7" Type="http://schemas.openxmlformats.org/officeDocument/2006/relationships/image" Target="../media/image6.jpeg"/><Relationship Id="rId2" Type="http://schemas.openxmlformats.org/officeDocument/2006/relationships/hyperlink" Target="https://hu.wikipedia.org/wiki/1991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hu.wikipedia.org/wiki/Magyarok" TargetMode="External"/><Relationship Id="rId5" Type="http://schemas.openxmlformats.org/officeDocument/2006/relationships/hyperlink" Target="https://hu.wikipedia.org/wiki/Szlov%C3%A9nek" TargetMode="External"/><Relationship Id="rId4" Type="http://schemas.openxmlformats.org/officeDocument/2006/relationships/hyperlink" Target="https://hu.wikipedia.org/wiki/200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AA6DF99-E24F-B4E3-6F50-470A2C52D8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Lendva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D525527-D1F3-CE2B-E739-C3101A4547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Lendva, </a:t>
            </a:r>
            <a:r>
              <a:rPr lang="hu-HU" dirty="0" err="1"/>
              <a:t>szlovénia</a:t>
            </a:r>
            <a:r>
              <a:rPr lang="hu-HU" dirty="0"/>
              <a:t> észak-keleti részén található város</a:t>
            </a:r>
          </a:p>
        </p:txBody>
      </p:sp>
    </p:spTree>
    <p:extLst>
      <p:ext uri="{BB962C8B-B14F-4D97-AF65-F5344CB8AC3E}">
        <p14:creationId xmlns:p14="http://schemas.microsoft.com/office/powerpoint/2010/main" val="3047857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E2629BD-DF86-1F94-20BB-8DF73EDF5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Terme </a:t>
            </a:r>
            <a:r>
              <a:rPr lang="hu-HU" dirty="0" err="1"/>
              <a:t>Lendava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A3B23D5-9B69-6296-4875-BB39C25CDDC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/>
              <a:t>A Terme </a:t>
            </a:r>
            <a:r>
              <a:rPr lang="hu-HU" dirty="0" err="1"/>
              <a:t>Lendava</a:t>
            </a:r>
            <a:r>
              <a:rPr lang="hu-HU" dirty="0"/>
              <a:t> Lendva központjában található gyógyfürdő.</a:t>
            </a:r>
          </a:p>
        </p:txBody>
      </p:sp>
      <p:pic>
        <p:nvPicPr>
          <p:cNvPr id="7170" name="Picture 2" descr="Terme Lendava A nyitás időpontja még nem ismert">
            <a:extLst>
              <a:ext uri="{FF2B5EF4-FFF2-40B4-BE49-F238E27FC236}">
                <a16:creationId xmlns:a16="http://schemas.microsoft.com/office/drawing/2014/main" id="{C3F58AE4-9C49-198D-B813-5323F20DDA8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2303766"/>
            <a:ext cx="4645025" cy="286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973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183717E-AF34-2EDD-BD96-91D579D6E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Templom -tér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476C228-F7F0-372A-8E15-037DC3A3D0A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/>
              <a:t>A Templom téren található a Lendvai templom amely mellett a Szent István-szobrot is megtekinthetjük.</a:t>
            </a:r>
          </a:p>
        </p:txBody>
      </p:sp>
      <p:pic>
        <p:nvPicPr>
          <p:cNvPr id="8194" name="Picture 2" descr="A lendvai Szent Katalin-templom - Muravidék">
            <a:extLst>
              <a:ext uri="{FF2B5EF4-FFF2-40B4-BE49-F238E27FC236}">
                <a16:creationId xmlns:a16="http://schemas.microsoft.com/office/drawing/2014/main" id="{2E9F4884-31C9-A17A-8F88-A3B375F56DA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485" y="2017713"/>
            <a:ext cx="2299055" cy="344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76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BFB9FE8-74BC-7FBA-6CCA-7C4842AB1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Közigazgatás</a:t>
            </a:r>
          </a:p>
        </p:txBody>
      </p:sp>
      <p:graphicFrame>
        <p:nvGraphicFramePr>
          <p:cNvPr id="5" name="Tartalom helye 4">
            <a:extLst>
              <a:ext uri="{FF2B5EF4-FFF2-40B4-BE49-F238E27FC236}">
                <a16:creationId xmlns:a16="http://schemas.microsoft.com/office/drawing/2014/main" id="{0F0B81CE-2439-A9C6-376F-BAC3903843C2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2871969" y="2011363"/>
          <a:ext cx="1796686" cy="3448050"/>
        </p:xfrm>
        <a:graphic>
          <a:graphicData uri="http://schemas.openxmlformats.org/drawingml/2006/table">
            <a:tbl>
              <a:tblPr/>
              <a:tblGrid>
                <a:gridCol w="898343">
                  <a:extLst>
                    <a:ext uri="{9D8B030D-6E8A-4147-A177-3AD203B41FA5}">
                      <a16:colId xmlns:a16="http://schemas.microsoft.com/office/drawing/2014/main" val="2696985600"/>
                    </a:ext>
                  </a:extLst>
                </a:gridCol>
                <a:gridCol w="898343">
                  <a:extLst>
                    <a:ext uri="{9D8B030D-6E8A-4147-A177-3AD203B41FA5}">
                      <a16:colId xmlns:a16="http://schemas.microsoft.com/office/drawing/2014/main" val="1325682443"/>
                    </a:ext>
                  </a:extLst>
                </a:gridCol>
              </a:tblGrid>
              <a:tr h="256292">
                <a:tc>
                  <a:txBody>
                    <a:bodyPr/>
                    <a:lstStyle/>
                    <a:p>
                      <a:pPr fontAlgn="t"/>
                      <a:r>
                        <a:rPr lang="hu-HU" sz="1200" b="1">
                          <a:effectLst/>
                        </a:rPr>
                        <a:t>Ország</a:t>
                      </a:r>
                    </a:p>
                  </a:txBody>
                  <a:tcPr marL="33027" marR="19816" marT="33027" marB="33027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>
                          <a:effectLst/>
                        </a:rPr>
                        <a:t> </a:t>
                      </a:r>
                      <a:r>
                        <a:rPr lang="hu-HU" sz="1200" u="none" strike="noStrike">
                          <a:solidFill>
                            <a:srgbClr val="0645AD"/>
                          </a:solidFill>
                          <a:effectLst/>
                          <a:hlinkClick r:id="rId2" tooltip="Szlovénia"/>
                        </a:rPr>
                        <a:t>Szlovénia</a:t>
                      </a:r>
                      <a:endParaRPr lang="hu-HU" sz="1200">
                        <a:effectLst/>
                      </a:endParaRPr>
                    </a:p>
                  </a:txBody>
                  <a:tcPr marL="33027" marR="33027" marT="33027" marB="33027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949559"/>
                  </a:ext>
                </a:extLst>
              </a:tr>
              <a:tr h="446529">
                <a:tc>
                  <a:txBody>
                    <a:bodyPr/>
                    <a:lstStyle/>
                    <a:p>
                      <a:pPr fontAlgn="t"/>
                      <a:r>
                        <a:rPr lang="hu-HU" sz="1200" b="1" u="none" strike="noStrike" dirty="0">
                          <a:solidFill>
                            <a:srgbClr val="0645AD"/>
                          </a:solidFill>
                          <a:effectLst/>
                          <a:hlinkClick r:id="rId3" tooltip="Szlovénia közigazgatása"/>
                        </a:rPr>
                        <a:t>Statisztikai régió</a:t>
                      </a:r>
                      <a:endParaRPr lang="hu-HU" sz="1200" dirty="0">
                        <a:effectLst/>
                      </a:endParaRPr>
                    </a:p>
                  </a:txBody>
                  <a:tcPr marL="33027" marR="19816" marT="33027" marB="33027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u="none" strike="noStrike">
                          <a:solidFill>
                            <a:srgbClr val="0645AD"/>
                          </a:solidFill>
                          <a:effectLst/>
                          <a:hlinkClick r:id="rId4" tooltip="Pomurska statisztikai régió"/>
                        </a:rPr>
                        <a:t>Pomurska</a:t>
                      </a:r>
                      <a:endParaRPr lang="hu-HU" sz="1200">
                        <a:effectLst/>
                      </a:endParaRPr>
                    </a:p>
                  </a:txBody>
                  <a:tcPr marL="33027" marR="33027" marT="33027" marB="33027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878902"/>
                  </a:ext>
                </a:extLst>
              </a:tr>
              <a:tr h="256292">
                <a:tc>
                  <a:txBody>
                    <a:bodyPr/>
                    <a:lstStyle/>
                    <a:p>
                      <a:pPr fontAlgn="t"/>
                      <a:r>
                        <a:rPr lang="hu-HU" sz="1200" b="1">
                          <a:effectLst/>
                        </a:rPr>
                        <a:t>Község</a:t>
                      </a:r>
                      <a:endParaRPr lang="hu-HU" sz="1200">
                        <a:effectLst/>
                      </a:endParaRPr>
                    </a:p>
                  </a:txBody>
                  <a:tcPr marL="33027" marR="19816" marT="33027" marB="33027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>
                          <a:effectLst/>
                        </a:rPr>
                        <a:t>Lendva</a:t>
                      </a:r>
                    </a:p>
                  </a:txBody>
                  <a:tcPr marL="33027" marR="33027" marT="33027" marB="33027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915302"/>
                  </a:ext>
                </a:extLst>
              </a:tr>
              <a:tr h="256292">
                <a:tc>
                  <a:txBody>
                    <a:bodyPr/>
                    <a:lstStyle/>
                    <a:p>
                      <a:pPr fontAlgn="t"/>
                      <a:r>
                        <a:rPr lang="hu-HU" sz="1200" b="1">
                          <a:effectLst/>
                        </a:rPr>
                        <a:t>Rang</a:t>
                      </a:r>
                      <a:endParaRPr lang="hu-HU" sz="1200">
                        <a:effectLst/>
                      </a:endParaRPr>
                    </a:p>
                  </a:txBody>
                  <a:tcPr marL="33027" marR="19816" marT="33027" marB="33027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>
                          <a:effectLst/>
                        </a:rPr>
                        <a:t>város</a:t>
                      </a:r>
                    </a:p>
                  </a:txBody>
                  <a:tcPr marL="33027" marR="33027" marT="33027" marB="33027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52201"/>
                  </a:ext>
                </a:extLst>
              </a:tr>
              <a:tr h="446529">
                <a:tc>
                  <a:txBody>
                    <a:bodyPr/>
                    <a:lstStyle/>
                    <a:p>
                      <a:pPr fontAlgn="t"/>
                      <a:r>
                        <a:rPr lang="hu-HU" sz="1200" b="1">
                          <a:effectLst/>
                        </a:rPr>
                        <a:t>Alapítás éve</a:t>
                      </a:r>
                      <a:endParaRPr lang="hu-HU" sz="1200">
                        <a:effectLst/>
                      </a:endParaRPr>
                    </a:p>
                  </a:txBody>
                  <a:tcPr marL="33027" marR="19816" marT="33027" marB="33027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>
                          <a:effectLst/>
                        </a:rPr>
                        <a:t>860</a:t>
                      </a:r>
                    </a:p>
                  </a:txBody>
                  <a:tcPr marL="33027" marR="33027" marT="33027" marB="33027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050576"/>
                  </a:ext>
                </a:extLst>
              </a:tr>
              <a:tr h="446529">
                <a:tc>
                  <a:txBody>
                    <a:bodyPr/>
                    <a:lstStyle/>
                    <a:p>
                      <a:pPr fontAlgn="t"/>
                      <a:r>
                        <a:rPr lang="hu-HU" sz="1200" b="1">
                          <a:effectLst/>
                        </a:rPr>
                        <a:t>Polgármester</a:t>
                      </a:r>
                      <a:endParaRPr lang="hu-HU" sz="1200">
                        <a:effectLst/>
                      </a:endParaRPr>
                    </a:p>
                  </a:txBody>
                  <a:tcPr marL="33027" marR="19816" marT="33027" marB="33027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>
                          <a:effectLst/>
                        </a:rPr>
                        <a:t>Magyar Janez</a:t>
                      </a:r>
                    </a:p>
                  </a:txBody>
                  <a:tcPr marL="33027" marR="33027" marT="33027" marB="33027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478"/>
                  </a:ext>
                </a:extLst>
              </a:tr>
              <a:tr h="446529">
                <a:tc>
                  <a:txBody>
                    <a:bodyPr/>
                    <a:lstStyle/>
                    <a:p>
                      <a:pPr fontAlgn="t"/>
                      <a:r>
                        <a:rPr lang="hu-HU" sz="1200" b="1" u="none" strike="noStrike">
                          <a:solidFill>
                            <a:srgbClr val="0645AD"/>
                          </a:solidFill>
                          <a:effectLst/>
                          <a:hlinkClick r:id="rId5" tooltip="Irányítószám"/>
                        </a:rPr>
                        <a:t>Irányítószám</a:t>
                      </a:r>
                      <a:endParaRPr lang="hu-HU" sz="1200">
                        <a:effectLst/>
                      </a:endParaRPr>
                    </a:p>
                  </a:txBody>
                  <a:tcPr marL="33027" marR="19816" marT="33027" marB="33027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>
                          <a:effectLst/>
                        </a:rPr>
                        <a:t>9220</a:t>
                      </a:r>
                    </a:p>
                  </a:txBody>
                  <a:tcPr marL="33027" marR="33027" marT="33027" marB="33027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191854"/>
                  </a:ext>
                </a:extLst>
              </a:tr>
              <a:tr h="446529">
                <a:tc>
                  <a:txBody>
                    <a:bodyPr/>
                    <a:lstStyle/>
                    <a:p>
                      <a:pPr fontAlgn="t"/>
                      <a:r>
                        <a:rPr lang="hu-HU" sz="1200" b="1" u="sng">
                          <a:solidFill>
                            <a:srgbClr val="0645AD"/>
                          </a:solidFill>
                          <a:effectLst/>
                          <a:hlinkClick r:id="rId6" tooltip="Körzethívószám"/>
                        </a:rPr>
                        <a:t>Körzethívószám</a:t>
                      </a:r>
                      <a:endParaRPr lang="hu-HU" sz="1200">
                        <a:effectLst/>
                      </a:endParaRPr>
                    </a:p>
                  </a:txBody>
                  <a:tcPr marL="33027" marR="19816" marT="33027" marB="33027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>
                          <a:effectLst/>
                        </a:rPr>
                        <a:t>02</a:t>
                      </a:r>
                    </a:p>
                  </a:txBody>
                  <a:tcPr marL="33027" marR="33027" marT="33027" marB="33027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680669"/>
                  </a:ext>
                </a:extLst>
              </a:tr>
              <a:tr h="446529">
                <a:tc>
                  <a:txBody>
                    <a:bodyPr/>
                    <a:lstStyle/>
                    <a:p>
                      <a:pPr fontAlgn="t"/>
                      <a:r>
                        <a:rPr lang="hu-HU" sz="1200" b="1" u="none" strike="noStrike">
                          <a:solidFill>
                            <a:srgbClr val="0645AD"/>
                          </a:solidFill>
                          <a:effectLst/>
                          <a:hlinkClick r:id="rId7" tooltip="Szlovéniai forgalmi rendszámok"/>
                        </a:rPr>
                        <a:t>Rendszám területkód</a:t>
                      </a:r>
                      <a:endParaRPr lang="hu-HU" sz="1200">
                        <a:effectLst/>
                      </a:endParaRPr>
                    </a:p>
                  </a:txBody>
                  <a:tcPr marL="33027" marR="19816" marT="33027" marB="33027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>
                          <a:effectLst/>
                        </a:rPr>
                        <a:t>MS</a:t>
                      </a:r>
                    </a:p>
                  </a:txBody>
                  <a:tcPr marL="33027" marR="33027" marT="33027" marB="33027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64621"/>
                  </a:ext>
                </a:extLst>
              </a:tr>
            </a:tbl>
          </a:graphicData>
        </a:graphic>
      </p:graphicFrame>
      <p:pic>
        <p:nvPicPr>
          <p:cNvPr id="9218" name="Picture 2" descr="Lendvai vár » KirándulásTippek">
            <a:extLst>
              <a:ext uri="{FF2B5EF4-FFF2-40B4-BE49-F238E27FC236}">
                <a16:creationId xmlns:a16="http://schemas.microsoft.com/office/drawing/2014/main" id="{2E2F841F-6AB6-13F6-1427-635995BA463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2133126"/>
            <a:ext cx="4645025" cy="321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>
            <a:extLst>
              <a:ext uri="{FF2B5EF4-FFF2-40B4-BE49-F238E27FC236}">
                <a16:creationId xmlns:a16="http://schemas.microsoft.com/office/drawing/2014/main" id="{1996CEEB-B9A3-EF11-5DA0-200ADC5E5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666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B56A112-B525-E2AB-1FFA-BAB693508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lendva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6BA7DDA-AC06-E71E-D100-8E7D0E9161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2488943" cy="4042233"/>
          </a:xfrm>
        </p:spPr>
        <p:txBody>
          <a:bodyPr/>
          <a:lstStyle/>
          <a:p>
            <a:r>
              <a:rPr lang="hu-HU" dirty="0"/>
              <a:t>Lendva város a </a:t>
            </a:r>
            <a:r>
              <a:rPr lang="hu-HU" dirty="0" err="1"/>
              <a:t>Pomurska</a:t>
            </a:r>
            <a:r>
              <a:rPr lang="hu-HU" dirty="0"/>
              <a:t> régióban található Muravidék és szlovéniai magyarok központi települése.</a:t>
            </a:r>
          </a:p>
        </p:txBody>
      </p:sp>
      <p:pic>
        <p:nvPicPr>
          <p:cNvPr id="3076" name="Picture 4" descr="Szlovéniai kirándulás Lendva - Dobronak | TravelPlaza Utazási Iroda">
            <a:extLst>
              <a:ext uri="{FF2B5EF4-FFF2-40B4-BE49-F238E27FC236}">
                <a16:creationId xmlns:a16="http://schemas.microsoft.com/office/drawing/2014/main" id="{A5C002DC-7271-B15F-AD9D-299F0208319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234" y="1864194"/>
            <a:ext cx="6670766" cy="427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337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63864B2-F55C-21F4-CDF9-33A108E9E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népesség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7C2DCD5-8314-7880-14C6-765D147D581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/>
              <a:t>Teljes népesség: 2954 fő </a:t>
            </a:r>
            <a:br>
              <a:rPr lang="hu-HU" dirty="0"/>
            </a:br>
            <a:r>
              <a:rPr lang="hu-HU" dirty="0"/>
              <a:t>Népsűrűség:</a:t>
            </a:r>
            <a:r>
              <a:rPr lang="hu-H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93 fő/km²</a:t>
            </a:r>
            <a:endParaRPr lang="hu-HU" dirty="0"/>
          </a:p>
        </p:txBody>
      </p:sp>
      <p:pic>
        <p:nvPicPr>
          <p:cNvPr id="10242" name="Picture 2" descr="Lendvai vár » KirándulásTippek">
            <a:extLst>
              <a:ext uri="{FF2B5EF4-FFF2-40B4-BE49-F238E27FC236}">
                <a16:creationId xmlns:a16="http://schemas.microsoft.com/office/drawing/2014/main" id="{CE245A37-F7B4-E10D-F2DC-F9CD291CA18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546" y="2017713"/>
            <a:ext cx="4588933" cy="344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448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82F239F-CF1C-9194-910A-D96F1BF74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Lendvai történelme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5E1F5DE-1085-6275-BF07-924768A772D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Jugoszlávia felbomlásával </a:t>
            </a:r>
            <a:r>
              <a:rPr lang="hu-HU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" tooltip="1991"/>
              </a:rPr>
              <a:t>1991</a:t>
            </a:r>
            <a:r>
              <a:rPr lang="hu-H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-ben a független </a:t>
            </a:r>
            <a:r>
              <a:rPr lang="hu-HU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Szlovénia"/>
              </a:rPr>
              <a:t>Szlovénia</a:t>
            </a:r>
            <a:r>
              <a:rPr lang="hu-H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része lett. </a:t>
            </a:r>
            <a:r>
              <a:rPr lang="hu-HU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2002"/>
              </a:rPr>
              <a:t>2002</a:t>
            </a:r>
            <a:r>
              <a:rPr lang="hu-H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-ben 11 151 lakosából 5653 </a:t>
            </a:r>
            <a:r>
              <a:rPr lang="hu-HU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" tooltip="Szlovének"/>
              </a:rPr>
              <a:t>szlovénnek</a:t>
            </a:r>
            <a:r>
              <a:rPr lang="hu-H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3917 </a:t>
            </a:r>
            <a:r>
              <a:rPr lang="hu-HU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6" tooltip="Magyarok"/>
              </a:rPr>
              <a:t>magyarnak</a:t>
            </a:r>
            <a:r>
              <a:rPr lang="hu-H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86 </a:t>
            </a:r>
            <a:r>
              <a:rPr lang="hu-HU" b="0" i="0" dirty="0">
                <a:solidFill>
                  <a:srgbClr val="0645AD"/>
                </a:solidFill>
                <a:effectLst/>
                <a:latin typeface="Arial" panose="020B0604020202020204" pitchFamily="34" charset="0"/>
              </a:rPr>
              <a:t>cigánynak</a:t>
            </a:r>
            <a:r>
              <a:rPr lang="hu-H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vallotta magát.</a:t>
            </a:r>
            <a:endParaRPr lang="hu-HU" dirty="0"/>
          </a:p>
        </p:txBody>
      </p:sp>
      <p:pic>
        <p:nvPicPr>
          <p:cNvPr id="1026" name="Picture 2" descr="Lendva – Wikipédia">
            <a:extLst>
              <a:ext uri="{FF2B5EF4-FFF2-40B4-BE49-F238E27FC236}">
                <a16:creationId xmlns:a16="http://schemas.microsoft.com/office/drawing/2014/main" id="{82A9737D-D578-0B44-4651-A88742FFE0C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2190221"/>
            <a:ext cx="4645025" cy="309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346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3184667-2101-C6C3-C3F8-1450E6976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Lendva földrajzi helyzete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6F8E31E-58A8-EE28-D4CE-7DC9D7B966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Lendva elhelyezkedése </a:t>
            </a:r>
            <a:r>
              <a:rPr lang="hu-HU" dirty="0" err="1"/>
              <a:t>szlovéniába</a:t>
            </a:r>
            <a:endParaRPr lang="hu-HU" dirty="0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EB0B8727-34BC-D3C6-FB3B-244E476DE6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/>
              <a:t>Kilátás a </a:t>
            </a:r>
            <a:r>
              <a:rPr lang="hu-HU" dirty="0" err="1"/>
              <a:t>vinarium</a:t>
            </a:r>
            <a:r>
              <a:rPr lang="hu-HU" dirty="0"/>
              <a:t> kilátóból</a:t>
            </a:r>
          </a:p>
        </p:txBody>
      </p:sp>
      <p:pic>
        <p:nvPicPr>
          <p:cNvPr id="2050" name="Picture 2" descr="Lendva község elhelyezkedése">
            <a:extLst>
              <a:ext uri="{FF2B5EF4-FFF2-40B4-BE49-F238E27FC236}">
                <a16:creationId xmlns:a16="http://schemas.microsoft.com/office/drawing/2014/main" id="{8901AB99-1A27-FF84-78BD-D3639BB1CBB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412" y="2980559"/>
            <a:ext cx="2925731" cy="196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inarium kilátótorony, ahonnét négy országra rálátni - Szallas.hu Blog">
            <a:extLst>
              <a:ext uri="{FF2B5EF4-FFF2-40B4-BE49-F238E27FC236}">
                <a16:creationId xmlns:a16="http://schemas.microsoft.com/office/drawing/2014/main" id="{897048B2-2C1D-D973-FDD1-78EE7ADA988C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764" y="2820988"/>
            <a:ext cx="3967323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732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E361688-6F2E-A017-6400-418F1C552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Lendvai-patak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6BE3900-BFDA-5179-FBE2-BA51CA43A88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/>
              <a:t>A település nevét a folyóról kapta amelynek a szláv </a:t>
            </a:r>
            <a:r>
              <a:rPr lang="hu-HU" dirty="0" err="1"/>
              <a:t>Lendava</a:t>
            </a:r>
            <a:r>
              <a:rPr lang="hu-HU" dirty="0"/>
              <a:t> (=ugar, parlag) főnévből származik</a:t>
            </a:r>
          </a:p>
        </p:txBody>
      </p:sp>
      <p:pic>
        <p:nvPicPr>
          <p:cNvPr id="4098" name="Picture 2" descr="Lendva-patak - Vasivizeken.hu - Sporthorgász Egyesületek Vas Megyei  Szövetsége">
            <a:extLst>
              <a:ext uri="{FF2B5EF4-FFF2-40B4-BE49-F238E27FC236}">
                <a16:creationId xmlns:a16="http://schemas.microsoft.com/office/drawing/2014/main" id="{B4682E15-8590-46A4-C818-02DC61BC700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546" y="2017713"/>
            <a:ext cx="4588933" cy="344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25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820A94-807F-7F2C-5219-D579F1CB2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lendvai vár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E75194B-31E3-1D4C-49E1-345E88873FF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/>
              <a:t>A Lendvai vár számos képpel, digitális videókkal, műemlékekkel csalogatja látogatóit.</a:t>
            </a:r>
          </a:p>
        </p:txBody>
      </p:sp>
      <p:pic>
        <p:nvPicPr>
          <p:cNvPr id="5122" name="Picture 2" descr="Lendva Galéria és Múzeum">
            <a:extLst>
              <a:ext uri="{FF2B5EF4-FFF2-40B4-BE49-F238E27FC236}">
                <a16:creationId xmlns:a16="http://schemas.microsoft.com/office/drawing/2014/main" id="{7D6E3B15-6D09-57F7-045F-8EC73AAB98A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584" y="2017713"/>
            <a:ext cx="4584857" cy="344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243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FAE00542-5C29-89D9-8831-5A42EE7CE0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07546" cy="3448595"/>
          </a:xfrm>
        </p:spPr>
        <p:txBody>
          <a:bodyPr/>
          <a:lstStyle/>
          <a:p>
            <a:r>
              <a:rPr lang="hu-HU" dirty="0"/>
              <a:t>Lendva, Szlovénia kulturális fővárosa.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17E588E-1E6A-68E2-852C-8C49599496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7268FE67-AC84-E5C8-A3F5-888FB1C2E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Lendvai </a:t>
            </a:r>
            <a:r>
              <a:rPr lang="hu-HU" dirty="0" err="1"/>
              <a:t>kultúr</a:t>
            </a:r>
            <a:r>
              <a:rPr lang="hu-HU" dirty="0"/>
              <a:t> központ</a:t>
            </a: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10BA8CFE-53C5-01FD-2FA4-42DCD76EE20D}"/>
              </a:ext>
            </a:extLst>
          </p:cNvPr>
          <p:cNvSpPr txBox="1">
            <a:spLocks/>
          </p:cNvSpPr>
          <p:nvPr/>
        </p:nvSpPr>
        <p:spPr>
          <a:xfrm>
            <a:off x="6635264" y="1211124"/>
            <a:ext cx="4419588" cy="65307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hu-HU" dirty="0"/>
          </a:p>
        </p:txBody>
      </p:sp>
      <p:pic>
        <p:nvPicPr>
          <p:cNvPr id="7" name="Picture 2" descr="Lendava-Lendva Cultural Centre - Culture of Slovenia">
            <a:extLst>
              <a:ext uri="{FF2B5EF4-FFF2-40B4-BE49-F238E27FC236}">
                <a16:creationId xmlns:a16="http://schemas.microsoft.com/office/drawing/2014/main" id="{EE22315D-DB97-4247-D02F-80D6BBE5C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877" y="1864194"/>
            <a:ext cx="6337123" cy="422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876583"/>
      </p:ext>
    </p:extLst>
  </p:cSld>
  <p:clrMapOvr>
    <a:masterClrMapping/>
  </p:clrMapOvr>
</p:sld>
</file>

<file path=ppt/theme/theme1.xml><?xml version="1.0" encoding="utf-8"?>
<a:theme xmlns:a="http://schemas.openxmlformats.org/drawingml/2006/main" name="Galéri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{E466F031-2EE3-404D-9FD1-CD243715C88B}tf10001114</Template>
  <TotalTime>36</TotalTime>
  <Words>171</Words>
  <Application>Microsoft Office PowerPoint</Application>
  <PresentationFormat>Szélesvásznú</PresentationFormat>
  <Paragraphs>40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4" baseType="lpstr">
      <vt:lpstr>Arial</vt:lpstr>
      <vt:lpstr>Gill Sans MT</vt:lpstr>
      <vt:lpstr>Galéria</vt:lpstr>
      <vt:lpstr>Lendva</vt:lpstr>
      <vt:lpstr>Közigazgatás</vt:lpstr>
      <vt:lpstr>lendva</vt:lpstr>
      <vt:lpstr>népesség</vt:lpstr>
      <vt:lpstr>Lendvai történelme</vt:lpstr>
      <vt:lpstr>Lendva földrajzi helyzete</vt:lpstr>
      <vt:lpstr>Lendvai-patak</vt:lpstr>
      <vt:lpstr>A lendvai vár</vt:lpstr>
      <vt:lpstr>Lendvai kultúr központ</vt:lpstr>
      <vt:lpstr>Terme Lendava</vt:lpstr>
      <vt:lpstr>Templom -tér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Lendva</dc:title>
  <dc:creator>Olivér</dc:creator>
  <cp:lastModifiedBy>Gyöngyi</cp:lastModifiedBy>
  <cp:revision>1</cp:revision>
  <dcterms:created xsi:type="dcterms:W3CDTF">2023-09-25T14:43:04Z</dcterms:created>
  <dcterms:modified xsi:type="dcterms:W3CDTF">2024-05-21T13:22:31Z</dcterms:modified>
</cp:coreProperties>
</file>