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nuló" initials="T" lastIdx="1" clrIdx="0">
    <p:extLst>
      <p:ext uri="{19B8F6BF-5375-455C-9EA6-DF929625EA0E}">
        <p15:presenceInfo xmlns:p15="http://schemas.microsoft.com/office/powerpoint/2012/main" userId="Tanuló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5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8E36636D-D922-432D-A958-524484B5923D}" type="datetimeFigureOut">
              <a:rPr lang="en-US" dirty="0"/>
              <a:pPr/>
              <a:t>5/25/2023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F28FB93-0A08-4E7D-8E63-9EFA29F1E093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2" r:id="rId10"/>
    <p:sldLayoutId id="2147483853" r:id="rId11"/>
    <p:sldLayoutId id="2147483854" r:id="rId12"/>
    <p:sldLayoutId id="2147483855" r:id="rId13"/>
    <p:sldLayoutId id="2147483858" r:id="rId14"/>
    <p:sldLayoutId id="2147483859" r:id="rId15"/>
    <p:sldLayoutId id="2147483850" r:id="rId16"/>
    <p:sldLayoutId id="2147483851" r:id="rId17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DD43B9A-B8B8-4E7E-A5C5-09DAC2CEC3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dirty="0">
                <a:effectLst/>
                <a:latin typeface="Garamond" panose="02020404030301010803" pitchFamily="18" charset="0"/>
              </a:rPr>
              <a:t>Elek apó meséi: </a:t>
            </a:r>
            <a:br>
              <a:rPr lang="hu-HU" dirty="0">
                <a:effectLst/>
                <a:latin typeface="Garamond" panose="02020404030301010803" pitchFamily="18" charset="0"/>
              </a:rPr>
            </a:br>
            <a:r>
              <a:rPr lang="hu-HU" dirty="0">
                <a:effectLst/>
                <a:latin typeface="Garamond" panose="02020404030301010803" pitchFamily="18" charset="0"/>
              </a:rPr>
              <a:t>Erdélyi legendák és mondák nyomában</a:t>
            </a:r>
            <a:endParaRPr lang="hu-HU" dirty="0">
              <a:latin typeface="Garamond" panose="02020404030301010803" pitchFamily="18" charset="0"/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2BF6658-45B1-456F-B6FC-48C9BCBFC899}"/>
              </a:ext>
            </a:extLst>
          </p:cNvPr>
          <p:cNvSpPr txBox="1"/>
          <p:nvPr/>
        </p:nvSpPr>
        <p:spPr>
          <a:xfrm>
            <a:off x="2470761" y="3881994"/>
            <a:ext cx="7239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Book Antiqua" panose="02040602050305030304" pitchFamily="18" charset="0"/>
              </a:rPr>
              <a:t>2023. május 9-13.</a:t>
            </a:r>
            <a:endParaRPr lang="hu-HU" sz="2800" dirty="0">
              <a:latin typeface="Book Antiqua" panose="02040602050305030304" pitchFamily="18" charset="0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4043866" y="4520284"/>
            <a:ext cx="40936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dirty="0"/>
              <a:t>Készítette: Kulcsár Ádám</a:t>
            </a:r>
          </a:p>
        </p:txBody>
      </p:sp>
    </p:spTree>
    <p:extLst>
      <p:ext uri="{BB962C8B-B14F-4D97-AF65-F5344CB8AC3E}">
        <p14:creationId xmlns:p14="http://schemas.microsoft.com/office/powerpoint/2010/main" val="35912840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C0824BD-629C-46AF-9630-2738B7233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511878"/>
            <a:ext cx="10353762" cy="970450"/>
          </a:xfrm>
        </p:spPr>
        <p:txBody>
          <a:bodyPr/>
          <a:lstStyle/>
          <a:p>
            <a:r>
              <a:rPr lang="hu-HU" sz="4400" b="1" dirty="0"/>
              <a:t>Farkaslaka</a:t>
            </a:r>
            <a:endParaRPr lang="hu-HU" b="1" dirty="0"/>
          </a:p>
        </p:txBody>
      </p:sp>
      <p:pic>
        <p:nvPicPr>
          <p:cNvPr id="2050" name="Picture 2" descr="Tamási Áron és a varázslatos Farkaslaka - Magyar Kultúra magazin">
            <a:extLst>
              <a:ext uri="{FF2B5EF4-FFF2-40B4-BE49-F238E27FC236}">
                <a16:creationId xmlns:a16="http://schemas.microsoft.com/office/drawing/2014/main" id="{BF88F514-6058-4B24-8E6F-C81E4EB530E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37" y="1732449"/>
            <a:ext cx="5499822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rkaslaka">
            <a:extLst>
              <a:ext uri="{FF2B5EF4-FFF2-40B4-BE49-F238E27FC236}">
                <a16:creationId xmlns:a16="http://schemas.microsoft.com/office/drawing/2014/main" id="{37842B00-093C-4621-B129-A69225C1B4D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863" y="1732449"/>
            <a:ext cx="5500800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5948690-884D-4EE0-8E36-4849BDFF9017}"/>
              </a:ext>
            </a:extLst>
          </p:cNvPr>
          <p:cNvSpPr/>
          <p:nvPr/>
        </p:nvSpPr>
        <p:spPr>
          <a:xfrm>
            <a:off x="473337" y="6041321"/>
            <a:ext cx="112453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Century Gothic" panose="020B0502020202020204" pitchFamily="34" charset="0"/>
              </a:rPr>
              <a:t>Tamási Áron szülőfaluja.</a:t>
            </a:r>
          </a:p>
          <a:p>
            <a:pPr algn="ctr"/>
            <a:r>
              <a:rPr lang="hu-HU" sz="2000" dirty="0">
                <a:latin typeface="Century Gothic" panose="020B0502020202020204" pitchFamily="34" charset="0"/>
              </a:rPr>
              <a:t> Ismert művei: Ábel a rengetegben, Ábel Amerikában, Ábel az </a:t>
            </a:r>
            <a:r>
              <a:rPr lang="hu-HU" sz="2000" dirty="0" smtClean="0">
                <a:latin typeface="Century Gothic" panose="020B0502020202020204" pitchFamily="34" charset="0"/>
              </a:rPr>
              <a:t>országban.</a:t>
            </a:r>
            <a:endParaRPr lang="hu-H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8940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DCDEBBE-4AEE-4ED1-834D-3644514F2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b="1" dirty="0"/>
              <a:t>Székelyudvarhely</a:t>
            </a:r>
            <a:endParaRPr lang="hu-HU" b="1" dirty="0"/>
          </a:p>
        </p:txBody>
      </p:sp>
      <p:pic>
        <p:nvPicPr>
          <p:cNvPr id="3074" name="Picture 2" descr="A székely anyaváros, avagy a „kicsike emberfészek” – Városnéző séta  Székelyudvarhelyen – kultúra.hu">
            <a:extLst>
              <a:ext uri="{FF2B5EF4-FFF2-40B4-BE49-F238E27FC236}">
                <a16:creationId xmlns:a16="http://schemas.microsoft.com/office/drawing/2014/main" id="{89FED1CA-2090-464C-81E3-253379EEEF4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02" y="1732448"/>
            <a:ext cx="5618761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Így ünnepelik meg december elsejét Székelyudvarhelyen">
            <a:extLst>
              <a:ext uri="{FF2B5EF4-FFF2-40B4-BE49-F238E27FC236}">
                <a16:creationId xmlns:a16="http://schemas.microsoft.com/office/drawing/2014/main" id="{B5A32CD9-70A8-4FE9-982A-31990399AE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1732446"/>
            <a:ext cx="5618761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C70BFE72-4E7C-4902-8EE3-F378137469FC}"/>
              </a:ext>
            </a:extLst>
          </p:cNvPr>
          <p:cNvSpPr/>
          <p:nvPr/>
        </p:nvSpPr>
        <p:spPr>
          <a:xfrm>
            <a:off x="355002" y="5943593"/>
            <a:ext cx="113597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Century Gothic" panose="020B0502020202020204" pitchFamily="34" charset="0"/>
              </a:rPr>
              <a:t>Székelyföld egyik központja.</a:t>
            </a:r>
          </a:p>
          <a:p>
            <a:pPr algn="ctr"/>
            <a:r>
              <a:rPr lang="hu-HU" sz="2000" dirty="0">
                <a:latin typeface="Century Gothic" panose="020B0502020202020204" pitchFamily="34" charset="0"/>
              </a:rPr>
              <a:t> Szinte csak magyarok lakják.</a:t>
            </a:r>
            <a:endParaRPr lang="hu-H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8872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E242835-9DC0-4156-9119-EC2E7926A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07051"/>
            <a:ext cx="10353762" cy="970450"/>
          </a:xfrm>
        </p:spPr>
        <p:txBody>
          <a:bodyPr>
            <a:normAutofit/>
          </a:bodyPr>
          <a:lstStyle/>
          <a:p>
            <a:r>
              <a:rPr lang="hu-HU" sz="4400" b="1" dirty="0"/>
              <a:t>Gyilkos-tó</a:t>
            </a:r>
          </a:p>
        </p:txBody>
      </p:sp>
      <p:pic>
        <p:nvPicPr>
          <p:cNvPr id="4098" name="Picture 2" descr="Erdély egyik legszebb természeti csodája: a Gyilkos-tó legendája szerelmi  történetet rejt - Terasz | Femina">
            <a:extLst>
              <a:ext uri="{FF2B5EF4-FFF2-40B4-BE49-F238E27FC236}">
                <a16:creationId xmlns:a16="http://schemas.microsoft.com/office/drawing/2014/main" id="{CB8FFDC5-F1EA-415D-A8A6-42DAD63A858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34" y="1732449"/>
            <a:ext cx="5575730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yilkos-tó - Termalfurdok.com">
            <a:extLst>
              <a:ext uri="{FF2B5EF4-FFF2-40B4-BE49-F238E27FC236}">
                <a16:creationId xmlns:a16="http://schemas.microsoft.com/office/drawing/2014/main" id="{8A734F04-D638-4003-99D3-A071A124C4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1732450"/>
            <a:ext cx="5575729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1CE18BFE-086F-4211-B8B0-3233CB9E39FD}"/>
              </a:ext>
            </a:extLst>
          </p:cNvPr>
          <p:cNvSpPr/>
          <p:nvPr/>
        </p:nvSpPr>
        <p:spPr>
          <a:xfrm>
            <a:off x="398034" y="5925234"/>
            <a:ext cx="113800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Century Gothic" panose="020B0502020202020204" pitchFamily="34" charset="0"/>
              </a:rPr>
              <a:t>1837-ban egy földcsuszamlás elzárta a Békás-patak útját, így keletkezett a tó.</a:t>
            </a:r>
          </a:p>
          <a:p>
            <a:pPr algn="ctr"/>
            <a:r>
              <a:rPr lang="hu-HU" sz="2000" dirty="0">
                <a:latin typeface="Century Gothic" panose="020B0502020202020204" pitchFamily="34" charset="0"/>
              </a:rPr>
              <a:t>Fazekas Eszter legendája erről szól.</a:t>
            </a:r>
          </a:p>
        </p:txBody>
      </p:sp>
    </p:spTree>
    <p:extLst>
      <p:ext uri="{BB962C8B-B14F-4D97-AF65-F5344CB8AC3E}">
        <p14:creationId xmlns:p14="http://schemas.microsoft.com/office/powerpoint/2010/main" val="31798858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3BC4BC-B7D3-74D2-B034-8E60D246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b="1" dirty="0"/>
              <a:t>Békás-szoros</a:t>
            </a:r>
            <a:endParaRPr lang="hu-HU" b="1" dirty="0"/>
          </a:p>
        </p:txBody>
      </p:sp>
      <p:pic>
        <p:nvPicPr>
          <p:cNvPr id="3" name="Tartalom helye 2">
            <a:extLst>
              <a:ext uri="{FF2B5EF4-FFF2-40B4-BE49-F238E27FC236}">
                <a16:creationId xmlns:a16="http://schemas.microsoft.com/office/drawing/2014/main" id="{CAE50529-FA00-CA09-BD26-B08FD0CEFA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02361" y="1864320"/>
            <a:ext cx="5778000" cy="3851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1026" name="Picture 2" descr="The Bicaz Gorges and Red Lake | „Science around us along history”">
            <a:extLst>
              <a:ext uri="{FF2B5EF4-FFF2-40B4-BE49-F238E27FC236}">
                <a16:creationId xmlns:a16="http://schemas.microsoft.com/office/drawing/2014/main" id="{FAF7B7C2-836E-20E2-F1BE-D3B54E7936A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8" y="1864320"/>
            <a:ext cx="5776055" cy="38511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BB15E9F-0732-0792-61F1-D54130FE8CF3}"/>
              </a:ext>
            </a:extLst>
          </p:cNvPr>
          <p:cNvSpPr txBox="1"/>
          <p:nvPr/>
        </p:nvSpPr>
        <p:spPr>
          <a:xfrm>
            <a:off x="197708" y="5873115"/>
            <a:ext cx="117826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Békás-szoros végén már Moldva kezdődik, </a:t>
            </a:r>
            <a:r>
              <a:rPr lang="hu-HU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itt ér véget </a:t>
            </a: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Erdély. </a:t>
            </a:r>
          </a:p>
          <a:p>
            <a:pPr algn="ctr"/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Gyalogosan és kocsival is végig lehet menni a kanyargós úton.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725526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DEE5B5-284F-AD29-6772-61B10252B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b="1" dirty="0"/>
              <a:t>Bögöz</a:t>
            </a:r>
            <a:endParaRPr lang="hu-HU" b="1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0D79696-F373-8A96-DE68-C93C1BF8AF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2466" y="1732450"/>
            <a:ext cx="5626800" cy="4069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3F38A578-D22A-1D16-D44D-18E69897AC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2362" y="1721236"/>
            <a:ext cx="5627171" cy="4069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BD971A2E-436C-FF6C-33F3-74774C0F56DC}"/>
              </a:ext>
            </a:extLst>
          </p:cNvPr>
          <p:cNvSpPr txBox="1"/>
          <p:nvPr/>
        </p:nvSpPr>
        <p:spPr>
          <a:xfrm>
            <a:off x="357142" y="5954813"/>
            <a:ext cx="114670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14. században épült temploma később reformátussá lett. </a:t>
            </a:r>
          </a:p>
          <a:p>
            <a:pPr algn="ctr"/>
            <a:r>
              <a:rPr lang="hu-HU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templom freskói megörökítik </a:t>
            </a: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Szent László harcát a kunokkal.</a:t>
            </a:r>
            <a:endParaRPr lang="hu-H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9924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17FD79-F452-C682-5AC0-84D627B00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472868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hu-HU" sz="4900" b="1" dirty="0"/>
              <a:t>Bögöz</a:t>
            </a:r>
            <a:r>
              <a:rPr lang="hu-HU" sz="4400" b="1" dirty="0"/>
              <a:t/>
            </a:r>
            <a:br>
              <a:rPr lang="hu-HU" sz="4400" b="1" dirty="0"/>
            </a:br>
            <a:r>
              <a:rPr lang="hu-HU" sz="4400" b="1" dirty="0"/>
              <a:t> Református Templom </a:t>
            </a:r>
          </a:p>
        </p:txBody>
      </p:sp>
      <p:pic>
        <p:nvPicPr>
          <p:cNvPr id="1026" name="Picture 2" descr="Bögözi református templom | Bagyinszki Zoltán fotográfus">
            <a:extLst>
              <a:ext uri="{FF2B5EF4-FFF2-40B4-BE49-F238E27FC236}">
                <a16:creationId xmlns:a16="http://schemas.microsoft.com/office/drawing/2014/main" id="{1E2AB322-B8E6-2E8C-2CA6-CA0D7321FFA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9" y="1732449"/>
            <a:ext cx="5775640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ögözi református templom | Bagyinszki Zoltán fotográfus">
            <a:extLst>
              <a:ext uri="{FF2B5EF4-FFF2-40B4-BE49-F238E27FC236}">
                <a16:creationId xmlns:a16="http://schemas.microsoft.com/office/drawing/2014/main" id="{D12DCF97-6069-FEC2-104C-9B7C132896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893" y="1732449"/>
            <a:ext cx="5775639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B62F7D4-7714-51C6-F825-06080DC2EC95}"/>
              </a:ext>
            </a:extLst>
          </p:cNvPr>
          <p:cNvSpPr txBox="1"/>
          <p:nvPr/>
        </p:nvSpPr>
        <p:spPr>
          <a:xfrm>
            <a:off x="-118932" y="5943599"/>
            <a:ext cx="124192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b="0" i="0" dirty="0">
                <a:effectLst/>
                <a:latin typeface="Century Gothic" panose="020B0502020202020204" pitchFamily="34" charset="0"/>
              </a:rPr>
              <a:t>1724-ben a hajó gótikus boltozata helyett festett </a:t>
            </a:r>
            <a:r>
              <a:rPr lang="hu-HU" sz="2000" b="0" i="0" strike="noStrike" dirty="0">
                <a:effectLst/>
                <a:latin typeface="Century Gothic" panose="020B0502020202020204" pitchFamily="34" charset="0"/>
              </a:rPr>
              <a:t>kazettás mennyezetet</a:t>
            </a:r>
            <a:r>
              <a:rPr lang="hu-HU" sz="2000" b="0" i="0" dirty="0">
                <a:effectLst/>
                <a:latin typeface="Century Gothic" panose="020B0502020202020204" pitchFamily="34" charset="0"/>
              </a:rPr>
              <a:t> készítettek.</a:t>
            </a:r>
            <a:r>
              <a:rPr lang="hu-H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hu-HU" sz="2000" b="0" i="0" dirty="0">
                <a:effectLst/>
                <a:latin typeface="Century Gothic" panose="020B0502020202020204" pitchFamily="34" charset="0"/>
              </a:rPr>
              <a:t>Egyik falát 14. századi freskók borítják, köztük </a:t>
            </a:r>
            <a:r>
              <a:rPr lang="hu-HU" sz="2000" b="0" i="0" u="none" strike="noStrike" dirty="0">
                <a:effectLst/>
                <a:latin typeface="Century Gothic" panose="020B0502020202020204" pitchFamily="34" charset="0"/>
              </a:rPr>
              <a:t>Szent László legendája.</a:t>
            </a:r>
            <a:endParaRPr lang="hu-H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6450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E371B0F-8099-B8C8-AC65-AA68D194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b="1" dirty="0"/>
              <a:t>Tordai-hasadék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5576E38A-BC17-1121-C8BF-14F1CDADD5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3286" y="1732449"/>
            <a:ext cx="5640477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2050" name="Picture 2" descr="Tordai-hasadék, ahol kincsvadászat és tündérek várnak rád - Szallas.hu Blog">
            <a:extLst>
              <a:ext uri="{FF2B5EF4-FFF2-40B4-BE49-F238E27FC236}">
                <a16:creationId xmlns:a16="http://schemas.microsoft.com/office/drawing/2014/main" id="{44D91B06-0EE7-784E-E32C-029C4214D49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9" y="1732449"/>
            <a:ext cx="5640477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ABC5AAAB-0A14-DA3A-124B-21738F439DA8}"/>
              </a:ext>
            </a:extLst>
          </p:cNvPr>
          <p:cNvSpPr txBox="1"/>
          <p:nvPr/>
        </p:nvSpPr>
        <p:spPr>
          <a:xfrm>
            <a:off x="3041964" y="5943599"/>
            <a:ext cx="6097424" cy="1252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Szent </a:t>
            </a:r>
            <a:r>
              <a:rPr lang="hu-HU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László-mondák </a:t>
            </a: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helyszíne.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3 km hosszú, 200 m-es sziklafalakkal.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hu-HU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6692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73FA88-CBE1-ADEE-D78C-4770C9CA5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400" b="1" dirty="0"/>
              <a:t>Tordai-sóbánya</a:t>
            </a:r>
            <a:endParaRPr lang="hu-HU" b="1" dirty="0"/>
          </a:p>
        </p:txBody>
      </p:sp>
      <p:pic>
        <p:nvPicPr>
          <p:cNvPr id="3074" name="Picture 2" descr="Fedezze fel a tordai sóbányát – Salina Turda">
            <a:extLst>
              <a:ext uri="{FF2B5EF4-FFF2-40B4-BE49-F238E27FC236}">
                <a16:creationId xmlns:a16="http://schemas.microsoft.com/office/drawing/2014/main" id="{869A64CB-D7FA-43CB-D62A-16552F0F9DA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66" y="1732449"/>
            <a:ext cx="5700298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gyar nyelvű app a Tordai Sóbányába látogatóknak - Turizmus.com">
            <a:extLst>
              <a:ext uri="{FF2B5EF4-FFF2-40B4-BE49-F238E27FC236}">
                <a16:creationId xmlns:a16="http://schemas.microsoft.com/office/drawing/2014/main" id="{9F8A2174-098F-5F95-0139-58BDB589D62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1732450"/>
            <a:ext cx="5716171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AFE5370-6B7E-8946-FCE7-382731ED02C5}"/>
              </a:ext>
            </a:extLst>
          </p:cNvPr>
          <p:cNvSpPr txBox="1"/>
          <p:nvPr/>
        </p:nvSpPr>
        <p:spPr>
          <a:xfrm>
            <a:off x="273466" y="6063734"/>
            <a:ext cx="11645067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parajdi mellett a </a:t>
            </a:r>
            <a:r>
              <a:rPr lang="hu-HU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Tordai-sóbánya </a:t>
            </a: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másik leghíresebb Erdélyben.</a:t>
            </a:r>
            <a:endParaRPr lang="hu-HU" sz="2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1932-ben szűnt meg itt a sóbányászat.</a:t>
            </a:r>
          </a:p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87345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140347-4008-6C29-E5BA-8680B93DD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554441"/>
            <a:ext cx="10353762" cy="970450"/>
          </a:xfrm>
        </p:spPr>
        <p:txBody>
          <a:bodyPr>
            <a:noAutofit/>
          </a:bodyPr>
          <a:lstStyle/>
          <a:p>
            <a:r>
              <a:rPr lang="hu-HU" sz="4400" b="1" dirty="0"/>
              <a:t>Kolozsvár</a:t>
            </a:r>
            <a:endParaRPr lang="hu-HU" b="1" dirty="0"/>
          </a:p>
        </p:txBody>
      </p:sp>
      <p:pic>
        <p:nvPicPr>
          <p:cNvPr id="4098" name="Picture 2" descr="13 dolog, amit Kolozsváron tanultam egy hosszú hétvége alatt">
            <a:extLst>
              <a:ext uri="{FF2B5EF4-FFF2-40B4-BE49-F238E27FC236}">
                <a16:creationId xmlns:a16="http://schemas.microsoft.com/office/drawing/2014/main" id="{72B12B27-84B0-0D6C-890A-E9ACB34A0B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97" y="1732450"/>
            <a:ext cx="5690533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3C81051-8B14-084D-2B32-E375E649ACC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/>
        </p:blipFill>
        <p:spPr bwMode="auto">
          <a:xfrm>
            <a:off x="6202362" y="1732450"/>
            <a:ext cx="5789041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4791D760-0447-ECA3-A9CF-55AB2A653062}"/>
              </a:ext>
            </a:extLst>
          </p:cNvPr>
          <p:cNvSpPr txBox="1"/>
          <p:nvPr/>
        </p:nvSpPr>
        <p:spPr>
          <a:xfrm>
            <a:off x="200597" y="5998759"/>
            <a:ext cx="11790806" cy="828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hu-H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Románia egyik legfontosabb tudományos, kulturális, ipari és üzleti központja.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Az Európai Unió 96. legnépesebb városa.</a:t>
            </a:r>
          </a:p>
        </p:txBody>
      </p:sp>
    </p:spTree>
    <p:extLst>
      <p:ext uri="{BB962C8B-B14F-4D97-AF65-F5344CB8AC3E}">
        <p14:creationId xmlns:p14="http://schemas.microsoft.com/office/powerpoint/2010/main" val="23586212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38A04B-6587-24F7-2D29-60367C9D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8" y="507051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hu-HU" sz="4900" b="1" dirty="0"/>
              <a:t>Kolozsvár</a:t>
            </a:r>
            <a:r>
              <a:rPr lang="hu-HU" b="1" dirty="0"/>
              <a:t/>
            </a:r>
            <a:br>
              <a:rPr lang="hu-HU" b="1" dirty="0"/>
            </a:br>
            <a:r>
              <a:rPr lang="hu-HU" sz="4400" b="1" dirty="0"/>
              <a:t>Szent Mihály Székesegyház</a:t>
            </a:r>
            <a:endParaRPr lang="hu-HU" b="1" dirty="0"/>
          </a:p>
        </p:txBody>
      </p:sp>
      <p:pic>
        <p:nvPicPr>
          <p:cNvPr id="6146" name="Picture 2" descr="Kolozsvár, Szent Mihály-templom, Mátyás-szobor » KirándulásTippek">
            <a:extLst>
              <a:ext uri="{FF2B5EF4-FFF2-40B4-BE49-F238E27FC236}">
                <a16:creationId xmlns:a16="http://schemas.microsoft.com/office/drawing/2014/main" id="{37AB09F9-CA45-5787-EFD4-756F78B166D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6" y="1732449"/>
            <a:ext cx="5656351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 megújuló kolozsvári Szent Mihály-templom munkálatairól | RomKat.ro">
            <a:extLst>
              <a:ext uri="{FF2B5EF4-FFF2-40B4-BE49-F238E27FC236}">
                <a16:creationId xmlns:a16="http://schemas.microsoft.com/office/drawing/2014/main" id="{96AF2AD3-C1EC-4358-D13C-92573691493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1732450"/>
            <a:ext cx="5656351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390DC06-0935-233C-7425-C14507E6339C}"/>
              </a:ext>
            </a:extLst>
          </p:cNvPr>
          <p:cNvSpPr txBox="1"/>
          <p:nvPr/>
        </p:nvSpPr>
        <p:spPr>
          <a:xfrm>
            <a:off x="333286" y="5943599"/>
            <a:ext cx="11525427" cy="1207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A fejedelmek korában a reformátusok temploma volt, majd az unitáriusoké lett.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1718 óta újra a katolikusok használják.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7411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121F6A1-AC06-490D-BB60-4CBEAAF17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457" y="609600"/>
            <a:ext cx="12913146" cy="970450"/>
          </a:xfrm>
        </p:spPr>
        <p:txBody>
          <a:bodyPr>
            <a:normAutofit fontScale="90000"/>
          </a:bodyPr>
          <a:lstStyle/>
          <a:p>
            <a:r>
              <a:rPr lang="hu-HU" dirty="0">
                <a:effectLst/>
              </a:rPr>
              <a:t>T</a:t>
            </a:r>
            <a:r>
              <a:rPr lang="hu-HU" dirty="0" smtClean="0">
                <a:effectLst/>
              </a:rPr>
              <a:t>úránkat</a:t>
            </a:r>
            <a:r>
              <a:rPr lang="hu-HU" dirty="0" smtClean="0"/>
              <a:t> </a:t>
            </a:r>
            <a:r>
              <a:rPr lang="hu-HU" dirty="0"/>
              <a:t>egy fontos történelmi helyszínnel kezdjük.</a:t>
            </a:r>
            <a:br>
              <a:rPr lang="hu-HU" dirty="0"/>
            </a:br>
            <a:r>
              <a:rPr lang="hu-HU" sz="4900" b="1" dirty="0"/>
              <a:t>Arad</a:t>
            </a:r>
            <a:endParaRPr lang="hu-HU" b="1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62940906-2630-461A-872B-AA84B97E81EB}"/>
              </a:ext>
            </a:extLst>
          </p:cNvPr>
          <p:cNvSpPr txBox="1"/>
          <p:nvPr/>
        </p:nvSpPr>
        <p:spPr>
          <a:xfrm>
            <a:off x="254905" y="6048345"/>
            <a:ext cx="11728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Century Gothic" panose="020B0502020202020204" pitchFamily="34" charset="0"/>
              </a:rPr>
              <a:t>Arad egyik legnevezetesebb látnivalója a Szabadság-szobor.</a:t>
            </a:r>
            <a:endParaRPr lang="hu-HU" sz="2000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 descr="Szabadság-szobor - Az aradi vértanúk emlékműve - Arad - Partium | Statue,  Landmarks, Statue of liberty">
            <a:extLst>
              <a:ext uri="{FF2B5EF4-FFF2-40B4-BE49-F238E27FC236}">
                <a16:creationId xmlns:a16="http://schemas.microsoft.com/office/drawing/2014/main" id="{73009CF2-815C-4A4E-BB83-25B2264B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05" y="1982819"/>
            <a:ext cx="5741839" cy="3853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z 1848–49-es szabadságharc emlékművei – Arad. 2. rész - OSZK">
            <a:extLst>
              <a:ext uri="{FF2B5EF4-FFF2-40B4-BE49-F238E27FC236}">
                <a16:creationId xmlns:a16="http://schemas.microsoft.com/office/drawing/2014/main" id="{813B1DB0-12BC-44CE-9F67-D591C454E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7" y="1982819"/>
            <a:ext cx="5741838" cy="38539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005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688A2D-7FB0-7D7B-DDA7-20326DD2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55776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hu-HU" sz="4900" b="1" dirty="0">
                <a:effectLst/>
                <a:ea typeface="Calibri" panose="020F0502020204030204" pitchFamily="34" charset="0"/>
              </a:rPr>
              <a:t>Kolozsvár</a:t>
            </a:r>
            <a:r>
              <a:rPr lang="hu-HU" b="1" dirty="0">
                <a:effectLst/>
                <a:ea typeface="Calibri" panose="020F0502020204030204" pitchFamily="34" charset="0"/>
              </a:rPr>
              <a:t/>
            </a:r>
            <a:br>
              <a:rPr lang="hu-HU" b="1" dirty="0">
                <a:effectLst/>
                <a:ea typeface="Calibri" panose="020F0502020204030204" pitchFamily="34" charset="0"/>
              </a:rPr>
            </a:br>
            <a:r>
              <a:rPr lang="hu-HU" sz="4400" b="1" dirty="0">
                <a:effectLst/>
                <a:ea typeface="Calibri" panose="020F0502020204030204" pitchFamily="34" charset="0"/>
              </a:rPr>
              <a:t>Fadrusz János Mátyás király lovasszobra</a:t>
            </a:r>
            <a:endParaRPr lang="hu-HU" sz="7200" b="1" dirty="0"/>
          </a:p>
        </p:txBody>
      </p:sp>
      <p:pic>
        <p:nvPicPr>
          <p:cNvPr id="5122" name="Picture 2" descr="Mátyás király emlékmű (Kolozsvár) – Wikipédia">
            <a:extLst>
              <a:ext uri="{FF2B5EF4-FFF2-40B4-BE49-F238E27FC236}">
                <a16:creationId xmlns:a16="http://schemas.microsoft.com/office/drawing/2014/main" id="{52446E94-49FB-6AC2-8A2B-E2D9672253E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8" y="1732449"/>
            <a:ext cx="5623385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19 éve magasodik Mátyás király erőt sugalló lovas szobra Kolozsvár főtéren  | hirado.hu">
            <a:extLst>
              <a:ext uri="{FF2B5EF4-FFF2-40B4-BE49-F238E27FC236}">
                <a16:creationId xmlns:a16="http://schemas.microsoft.com/office/drawing/2014/main" id="{2A78BDF3-6EC2-7502-1570-8DAA498588F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9" y="1732448"/>
            <a:ext cx="5623385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8678B81-544E-6553-F29F-1A34D498D81B}"/>
              </a:ext>
            </a:extLst>
          </p:cNvPr>
          <p:cNvSpPr txBox="1"/>
          <p:nvPr/>
        </p:nvSpPr>
        <p:spPr>
          <a:xfrm>
            <a:off x="350378" y="6013541"/>
            <a:ext cx="1149124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b="0" i="0" dirty="0">
                <a:solidFill>
                  <a:srgbClr val="E8EAED"/>
                </a:solidFill>
                <a:effectLst/>
                <a:latin typeface="Century Gothic" panose="020B0502020202020204" pitchFamily="34" charset="0"/>
              </a:rPr>
              <a:t>A </a:t>
            </a:r>
            <a:r>
              <a:rPr lang="hu-HU" sz="2000" b="0" i="0" dirty="0" smtClean="0">
                <a:solidFill>
                  <a:srgbClr val="E2EEFF"/>
                </a:solidFill>
                <a:effectLst/>
                <a:latin typeface="Century Gothic" panose="020B0502020202020204" pitchFamily="34" charset="0"/>
              </a:rPr>
              <a:t>Mátyás-szobor</a:t>
            </a:r>
            <a:r>
              <a:rPr lang="hu-HU" sz="2000" b="0" i="0" dirty="0" smtClean="0">
                <a:solidFill>
                  <a:srgbClr val="E8EAED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hu-HU" sz="2000" b="0" i="0" dirty="0" smtClean="0">
                <a:solidFill>
                  <a:srgbClr val="E2EEFF"/>
                </a:solidFill>
                <a:effectLst/>
                <a:latin typeface="Century Gothic" panose="020B0502020202020204" pitchFamily="34" charset="0"/>
              </a:rPr>
              <a:t>Fadrusz </a:t>
            </a:r>
            <a:r>
              <a:rPr lang="hu-HU" sz="2000" b="0" i="0" dirty="0">
                <a:solidFill>
                  <a:srgbClr val="E2EEFF"/>
                </a:solidFill>
                <a:effectLst/>
                <a:latin typeface="Century Gothic" panose="020B0502020202020204" pitchFamily="34" charset="0"/>
              </a:rPr>
              <a:t>János</a:t>
            </a:r>
            <a:r>
              <a:rPr lang="hu-HU" sz="2000" b="0" i="0" dirty="0">
                <a:solidFill>
                  <a:srgbClr val="E8EAED"/>
                </a:solidFill>
                <a:effectLst/>
                <a:latin typeface="Century Gothic" panose="020B0502020202020204" pitchFamily="34" charset="0"/>
              </a:rPr>
              <a:t> leghíresebb alkotása.</a:t>
            </a:r>
            <a:r>
              <a:rPr lang="hu-HU" sz="2000" b="0" i="0" dirty="0">
                <a:solidFill>
                  <a:srgbClr val="E8EAED"/>
                </a:solidFill>
                <a:effectLst/>
                <a:latin typeface="Google Sans"/>
              </a:rPr>
              <a:t> </a:t>
            </a:r>
            <a:endParaRPr lang="hu-HU" sz="2000" b="0" i="0" dirty="0" smtClean="0">
              <a:solidFill>
                <a:srgbClr val="E8EAED"/>
              </a:solidFill>
              <a:effectLst/>
              <a:latin typeface="Google Sans"/>
            </a:endParaRPr>
          </a:p>
          <a:p>
            <a:pPr algn="ctr"/>
            <a:r>
              <a:rPr lang="hu-HU" sz="2000" dirty="0" smtClean="0">
                <a:solidFill>
                  <a:srgbClr val="E2EEFF"/>
                </a:solidFill>
                <a:latin typeface="Century Gothic" panose="020B0502020202020204" pitchFamily="34" charset="0"/>
              </a:rPr>
              <a:t>Az 1902-es </a:t>
            </a:r>
            <a:r>
              <a:rPr lang="hu-HU" sz="2000" dirty="0">
                <a:solidFill>
                  <a:srgbClr val="E2EEFF"/>
                </a:solidFill>
                <a:latin typeface="Century Gothic" panose="020B0502020202020204" pitchFamily="34" charset="0"/>
              </a:rPr>
              <a:t>párizsi világkiállításon aranyérmet szerzett.</a:t>
            </a:r>
          </a:p>
        </p:txBody>
      </p:sp>
    </p:spTree>
    <p:extLst>
      <p:ext uri="{BB962C8B-B14F-4D97-AF65-F5344CB8AC3E}">
        <p14:creationId xmlns:p14="http://schemas.microsoft.com/office/powerpoint/2010/main" val="249453002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870270B-25C4-85BA-E7C9-469C8A15B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85020"/>
            <a:ext cx="10353762" cy="970450"/>
          </a:xfrm>
        </p:spPr>
        <p:txBody>
          <a:bodyPr>
            <a:noAutofit/>
          </a:bodyPr>
          <a:lstStyle/>
          <a:p>
            <a:r>
              <a:rPr lang="hu-HU" sz="4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Kolozsvár</a:t>
            </a:r>
            <a:r>
              <a:rPr lang="hu-H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Mátyás király szülőháza</a:t>
            </a:r>
            <a:endParaRPr lang="hu-HU" sz="72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B3606D8-49A4-4722-2799-E58AA0BF799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221796" y="1692161"/>
            <a:ext cx="5716553" cy="4058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Műemlékek -Mátyás király szülőháza, Kolozsvár">
            <a:extLst>
              <a:ext uri="{FF2B5EF4-FFF2-40B4-BE49-F238E27FC236}">
                <a16:creationId xmlns:a16="http://schemas.microsoft.com/office/drawing/2014/main" id="{FD8DC54F-3BE8-93C0-3D1F-67917FE1AB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651" y="1692161"/>
            <a:ext cx="5716553" cy="4058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E702A0AF-C96C-F6AE-554E-9B1028DCC34C}"/>
              </a:ext>
            </a:extLst>
          </p:cNvPr>
          <p:cNvSpPr txBox="1"/>
          <p:nvPr/>
        </p:nvSpPr>
        <p:spPr>
          <a:xfrm>
            <a:off x="56577" y="5950871"/>
            <a:ext cx="121354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Középkori lakóház, falán Kós Károly emléktáblája emlékeztet arra, hogy itt született a nagy király.</a:t>
            </a:r>
            <a:r>
              <a:rPr lang="hu-H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1942-ben Kós Károly restaurálta az épületet. </a:t>
            </a:r>
          </a:p>
          <a:p>
            <a:pPr algn="ctr"/>
            <a:endParaRPr lang="hu-H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765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F89B04-905F-D303-4647-D3027A6D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04502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hu-HU" sz="49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Kolozsvár</a:t>
            </a:r>
            <a:r>
              <a:rPr lang="hu-H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44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 Farkas utcai református templom</a:t>
            </a:r>
            <a:endParaRPr lang="hu-HU" sz="6600" b="1" dirty="0"/>
          </a:p>
        </p:txBody>
      </p:sp>
      <p:pic>
        <p:nvPicPr>
          <p:cNvPr id="8194" name="Picture 2" descr="Erdély legjei – Kolozs megye: a Farkas utcai református templom (VIDEÓ)">
            <a:extLst>
              <a:ext uri="{FF2B5EF4-FFF2-40B4-BE49-F238E27FC236}">
                <a16:creationId xmlns:a16="http://schemas.microsoft.com/office/drawing/2014/main" id="{EEF2A184-D4DD-0532-10A0-5AC50003AEE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58" y="1732450"/>
            <a:ext cx="5683206" cy="3924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Átadták a felújított kolozsvári Farkas utcai templomot | Híradó">
            <a:extLst>
              <a:ext uri="{FF2B5EF4-FFF2-40B4-BE49-F238E27FC236}">
                <a16:creationId xmlns:a16="http://schemas.microsoft.com/office/drawing/2014/main" id="{94A4C91E-7524-D729-54CF-B2570CCAE33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7" y="1732450"/>
            <a:ext cx="5683205" cy="3924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833D0799-CDB8-7605-B432-9AF2E5F82BCE}"/>
              </a:ext>
            </a:extLst>
          </p:cNvPr>
          <p:cNvSpPr txBox="1"/>
          <p:nvPr/>
        </p:nvSpPr>
        <p:spPr>
          <a:xfrm>
            <a:off x="290558" y="5910840"/>
            <a:ext cx="11610884" cy="1260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kolozsvári reformátusok legfontosabb temploma.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1516-ban épült gótikus csarnoktemplom.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0977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0618A5-EA78-CD04-3E2B-2213F5C0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81413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hu-HU" sz="4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Kolozsvár</a:t>
            </a:r>
            <a:r>
              <a:rPr lang="hu-H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hu-H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Sárkányölő Szent György lovasszobra</a:t>
            </a:r>
            <a:endParaRPr lang="hu-HU" sz="8000" b="1" dirty="0"/>
          </a:p>
        </p:txBody>
      </p:sp>
      <p:pic>
        <p:nvPicPr>
          <p:cNvPr id="9218" name="Picture 2" descr="Szent György-szobor – Köztérkép">
            <a:extLst>
              <a:ext uri="{FF2B5EF4-FFF2-40B4-BE49-F238E27FC236}">
                <a16:creationId xmlns:a16="http://schemas.microsoft.com/office/drawing/2014/main" id="{FE7C1D1F-1705-FA2F-85D8-9557ADD045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2" y="1732449"/>
            <a:ext cx="5631931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árkányölő Szent György szobra – Köztérkép">
            <a:extLst>
              <a:ext uri="{FF2B5EF4-FFF2-40B4-BE49-F238E27FC236}">
                <a16:creationId xmlns:a16="http://schemas.microsoft.com/office/drawing/2014/main" id="{99C06F2D-0583-EC1F-C226-8054E219B28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732450"/>
            <a:ext cx="5631930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5C6AE6D-9E66-3F35-141B-DDE02CD4FD37}"/>
              </a:ext>
            </a:extLst>
          </p:cNvPr>
          <p:cNvSpPr txBox="1"/>
          <p:nvPr/>
        </p:nvSpPr>
        <p:spPr>
          <a:xfrm>
            <a:off x="341832" y="5994874"/>
            <a:ext cx="11492461" cy="113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A Kolozsvári testvérek alkotása az 1300-as évekből.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eredeti Prágában látható.</a:t>
            </a:r>
          </a:p>
          <a:p>
            <a:pPr algn="ctr"/>
            <a:endParaRPr lang="hu-H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2099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B3C9BA7-2FF4-13CA-EF2E-E8D2A56D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72868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hu-HU" sz="4900" b="1" dirty="0"/>
              <a:t>Kolozsvár</a:t>
            </a:r>
            <a:br>
              <a:rPr lang="hu-HU" sz="4900" b="1" dirty="0"/>
            </a:br>
            <a:r>
              <a:rPr lang="hu-HU" sz="4400" b="1" dirty="0"/>
              <a:t>Házsongárdi temető</a:t>
            </a:r>
            <a:endParaRPr lang="hu-HU" sz="4900" b="1" dirty="0"/>
          </a:p>
        </p:txBody>
      </p:sp>
      <p:pic>
        <p:nvPicPr>
          <p:cNvPr id="10242" name="Picture 2" descr="Kolozsvár, Házsongárdi temető » KirándulásTippek">
            <a:extLst>
              <a:ext uri="{FF2B5EF4-FFF2-40B4-BE49-F238E27FC236}">
                <a16:creationId xmlns:a16="http://schemas.microsoft.com/office/drawing/2014/main" id="{E1AB6908-857F-BF71-D215-5B98F71CA75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74" y="1732449"/>
            <a:ext cx="5512290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Kolozsvár – Házsongárdi temető – KÉRA | Kárpát-medencei Értékmentő  Alapítvány">
            <a:extLst>
              <a:ext uri="{FF2B5EF4-FFF2-40B4-BE49-F238E27FC236}">
                <a16:creationId xmlns:a16="http://schemas.microsoft.com/office/drawing/2014/main" id="{365DFFB3-30A9-8958-17F7-C6F227DBC82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2" y="1732449"/>
            <a:ext cx="5528163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9BD40D7-FC74-1F53-2BD0-0123060DF151}"/>
              </a:ext>
            </a:extLst>
          </p:cNvPr>
          <p:cNvSpPr txBox="1"/>
          <p:nvPr/>
        </p:nvSpPr>
        <p:spPr>
          <a:xfrm>
            <a:off x="461475" y="5971076"/>
            <a:ext cx="11269050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Kolozsvár legnagyobb temetője, 1585 óta temetkeznek ide.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Európa egyik legrégebbi </a:t>
            </a:r>
            <a:r>
              <a:rPr lang="hu-HU" sz="2000" dirty="0" smtClean="0">
                <a:latin typeface="Century Gothic" panose="020B0502020202020204" pitchFamily="34" charset="0"/>
                <a:cs typeface="Times New Roman" panose="02020603050405020304" pitchFamily="18" charset="0"/>
              </a:rPr>
              <a:t>sírkertje. </a:t>
            </a:r>
            <a:endParaRPr lang="hu-HU" sz="20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80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4FB13B5-9F30-D759-BA06-9609723F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98505"/>
            <a:ext cx="10353762" cy="970450"/>
          </a:xfrm>
        </p:spPr>
        <p:txBody>
          <a:bodyPr/>
          <a:lstStyle/>
          <a:p>
            <a:r>
              <a:rPr lang="hu-HU" sz="4400" b="1" dirty="0"/>
              <a:t>Körösfő</a:t>
            </a:r>
            <a:endParaRPr lang="hu-HU" b="1" dirty="0"/>
          </a:p>
        </p:txBody>
      </p:sp>
      <p:pic>
        <p:nvPicPr>
          <p:cNvPr id="11266" name="Picture 2" descr="Körösfő, a kalotaszegi falvak gyöngyszeme | Sokszínű vidék">
            <a:extLst>
              <a:ext uri="{FF2B5EF4-FFF2-40B4-BE49-F238E27FC236}">
                <a16:creationId xmlns:a16="http://schemas.microsoft.com/office/drawing/2014/main" id="{4BD1A93A-F8DA-C686-B8EE-3F1795736C0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08" y="1732449"/>
            <a:ext cx="5794301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örösfő 2013 033 - Nagy István - indafoto.hu">
            <a:extLst>
              <a:ext uri="{FF2B5EF4-FFF2-40B4-BE49-F238E27FC236}">
                <a16:creationId xmlns:a16="http://schemas.microsoft.com/office/drawing/2014/main" id="{C29787AD-DA4E-7343-4E4B-35C911BF94E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63" y="1732449"/>
            <a:ext cx="5794300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29483537-B690-8536-A11E-7604892C0793}"/>
              </a:ext>
            </a:extLst>
          </p:cNvPr>
          <p:cNvSpPr txBox="1"/>
          <p:nvPr/>
        </p:nvSpPr>
        <p:spPr>
          <a:xfrm>
            <a:off x="189749" y="5976485"/>
            <a:ext cx="11801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Híres a református temploma és a hímzései.</a:t>
            </a:r>
          </a:p>
          <a:p>
            <a:pPr algn="ctr"/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000" dirty="0">
                <a:latin typeface="Century Gothic" panose="020B0502020202020204" pitchFamily="34" charset="0"/>
              </a:rPr>
              <a:t>Kalotaszeg egyik </a:t>
            </a:r>
            <a:r>
              <a:rPr lang="hu-HU" sz="2000" dirty="0" smtClean="0">
                <a:latin typeface="Century Gothic" panose="020B0502020202020204" pitchFamily="34" charset="0"/>
              </a:rPr>
              <a:t>legnevezetesebb </a:t>
            </a:r>
            <a:r>
              <a:rPr lang="hu-HU" sz="2000" dirty="0">
                <a:latin typeface="Century Gothic" panose="020B0502020202020204" pitchFamily="34" charset="0"/>
              </a:rPr>
              <a:t>temploma. </a:t>
            </a:r>
          </a:p>
        </p:txBody>
      </p:sp>
    </p:spTree>
    <p:extLst>
      <p:ext uri="{BB962C8B-B14F-4D97-AF65-F5344CB8AC3E}">
        <p14:creationId xmlns:p14="http://schemas.microsoft.com/office/powerpoint/2010/main" val="9064072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194794-AF6E-8A7B-415F-C3AFAF3E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78864"/>
            <a:ext cx="10353762" cy="970450"/>
          </a:xfrm>
        </p:spPr>
        <p:txBody>
          <a:bodyPr/>
          <a:lstStyle/>
          <a:p>
            <a:r>
              <a:rPr lang="hu-HU" sz="4400" b="1" dirty="0"/>
              <a:t>Király-hágó</a:t>
            </a:r>
            <a:endParaRPr lang="hu-HU" b="1" dirty="0"/>
          </a:p>
        </p:txBody>
      </p:sp>
      <p:pic>
        <p:nvPicPr>
          <p:cNvPr id="12290" name="Picture 2" descr="Varázslatos hely Erdély kapuja, a Király-hágó | szmo.hu">
            <a:extLst>
              <a:ext uri="{FF2B5EF4-FFF2-40B4-BE49-F238E27FC236}">
                <a16:creationId xmlns:a16="http://schemas.microsoft.com/office/drawing/2014/main" id="{A7501E98-406D-ACA2-53E9-1CAD8C5C59E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28" y="1617081"/>
            <a:ext cx="5725935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ndex - Külföld - Földcsuszamlás miatt járhatatlan a Király-hágó">
            <a:extLst>
              <a:ext uri="{FF2B5EF4-FFF2-40B4-BE49-F238E27FC236}">
                <a16:creationId xmlns:a16="http://schemas.microsoft.com/office/drawing/2014/main" id="{AFC6BABB-275D-87A1-A635-C8CD540125B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7" y="1617081"/>
            <a:ext cx="5725935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563DB26-1A35-C257-EE36-6A0A5050D8BA}"/>
              </a:ext>
            </a:extLst>
          </p:cNvPr>
          <p:cNvSpPr txBox="1"/>
          <p:nvPr/>
        </p:nvSpPr>
        <p:spPr>
          <a:xfrm>
            <a:off x="247828" y="5905140"/>
            <a:ext cx="11696344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 smtClean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Magyar Királyság és </a:t>
            </a:r>
            <a:r>
              <a:rPr lang="hu-HU" sz="20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Erdélyi Fejedelemség határát jelölte évszázadokon át.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sz="2000" dirty="0">
                <a:latin typeface="Century Gothic" panose="020B0502020202020204" pitchFamily="34" charset="0"/>
                <a:cs typeface="Times New Roman" panose="02020603050405020304" pitchFamily="18" charset="0"/>
              </a:rPr>
              <a:t>Gyönyörű a kilátás környékre. </a:t>
            </a:r>
          </a:p>
        </p:txBody>
      </p:sp>
    </p:spTree>
    <p:extLst>
      <p:ext uri="{BB962C8B-B14F-4D97-AF65-F5344CB8AC3E}">
        <p14:creationId xmlns:p14="http://schemas.microsoft.com/office/powerpoint/2010/main" val="2792176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E6D4B82-4A03-D896-4AAB-2242EEAC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9922"/>
            <a:ext cx="12192000" cy="3429000"/>
          </a:xfrm>
        </p:spPr>
        <p:txBody>
          <a:bodyPr>
            <a:normAutofit/>
          </a:bodyPr>
          <a:lstStyle/>
          <a:p>
            <a:r>
              <a:rPr lang="hu-HU" sz="7200" dirty="0">
                <a:latin typeface="Algerian" panose="04020705040A02060702" pitchFamily="82" charset="0"/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2738117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09412F-189E-42DD-BCED-E698B31ED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615" y="506271"/>
            <a:ext cx="11134770" cy="970450"/>
          </a:xfrm>
        </p:spPr>
        <p:txBody>
          <a:bodyPr>
            <a:normAutofit fontScale="90000"/>
          </a:bodyPr>
          <a:lstStyle/>
          <a:p>
            <a:r>
              <a:rPr lang="hu-HU" dirty="0">
                <a:effectLst/>
              </a:rPr>
              <a:t>Aradon még megtalálható a </a:t>
            </a:r>
            <a:r>
              <a:rPr lang="hu-HU" b="1" dirty="0" smtClean="0">
                <a:effectLst/>
              </a:rPr>
              <a:t>Vesztőhely</a:t>
            </a:r>
            <a:r>
              <a:rPr lang="hu-HU" dirty="0" smtClean="0">
                <a:effectLst/>
              </a:rPr>
              <a:t>, </a:t>
            </a:r>
            <a:r>
              <a:rPr lang="hu-HU" dirty="0" smtClean="0">
                <a:effectLst/>
              </a:rPr>
              <a:t>ahova </a:t>
            </a:r>
            <a:r>
              <a:rPr lang="hu-HU" dirty="0">
                <a:effectLst/>
              </a:rPr>
              <a:t>a vértanúk </a:t>
            </a:r>
            <a:r>
              <a:rPr lang="hu-HU" dirty="0" smtClean="0">
                <a:effectLst/>
              </a:rPr>
              <a:t>hamvait temették.</a:t>
            </a:r>
            <a:endParaRPr lang="hu-HU" dirty="0">
              <a:effectLst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C4A0EFB4-A7BF-47D9-9AE0-0DD499E448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01216" y="1914861"/>
            <a:ext cx="5672548" cy="387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E867741F-70EE-4671-9209-8F541A321B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18238" y="1914861"/>
            <a:ext cx="5668961" cy="3876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243C268F-5CD7-499B-B868-EB3201D8E69F}"/>
              </a:ext>
            </a:extLst>
          </p:cNvPr>
          <p:cNvSpPr txBox="1"/>
          <p:nvPr/>
        </p:nvSpPr>
        <p:spPr>
          <a:xfrm>
            <a:off x="390258" y="6046926"/>
            <a:ext cx="11134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Century Gothic" panose="020B0502020202020204" pitchFamily="34" charset="0"/>
              </a:rPr>
              <a:t>A látogatók október </a:t>
            </a:r>
            <a:r>
              <a:rPr lang="hu-HU" sz="2000" dirty="0" smtClean="0">
                <a:latin typeface="Century Gothic" panose="020B0502020202020204" pitchFamily="34" charset="0"/>
              </a:rPr>
              <a:t>6-án </a:t>
            </a:r>
            <a:r>
              <a:rPr lang="hu-HU" sz="2000" dirty="0">
                <a:latin typeface="Century Gothic" panose="020B0502020202020204" pitchFamily="34" charset="0"/>
              </a:rPr>
              <a:t>szoktak vinni </a:t>
            </a:r>
            <a:r>
              <a:rPr lang="hu-HU" sz="2000" dirty="0" smtClean="0">
                <a:latin typeface="Century Gothic" panose="020B0502020202020204" pitchFamily="34" charset="0"/>
              </a:rPr>
              <a:t>koszorút megemlékezésül.</a:t>
            </a:r>
            <a:endParaRPr lang="hu-H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5207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450514-3F70-4D64-AAAA-5779F45A3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Aradi </a:t>
            </a:r>
            <a:r>
              <a:rPr lang="hu-HU" b="1" dirty="0"/>
              <a:t>Kultúrpalota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46FECA2-160D-4337-AD12-6C227525D8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39283" y="1785769"/>
            <a:ext cx="5770800" cy="387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8D830742-7664-414D-9835-68B9D4041C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83111" y="1785769"/>
            <a:ext cx="5769606" cy="3873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01C67272-CEF2-43A3-82F0-CB9CA9458E09}"/>
              </a:ext>
            </a:extLst>
          </p:cNvPr>
          <p:cNvSpPr txBox="1"/>
          <p:nvPr/>
        </p:nvSpPr>
        <p:spPr>
          <a:xfrm>
            <a:off x="913795" y="6048345"/>
            <a:ext cx="10346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Century Gothic" panose="020B0502020202020204" pitchFamily="34" charset="0"/>
              </a:rPr>
              <a:t>Itt </a:t>
            </a:r>
            <a:r>
              <a:rPr lang="hu-HU" sz="2000" dirty="0" smtClean="0">
                <a:latin typeface="Century Gothic" panose="020B0502020202020204" pitchFamily="34" charset="0"/>
              </a:rPr>
              <a:t>láthatjuk a </a:t>
            </a:r>
            <a:r>
              <a:rPr lang="hu-HU" sz="2000" dirty="0">
                <a:latin typeface="Century Gothic" panose="020B0502020202020204" pitchFamily="34" charset="0"/>
              </a:rPr>
              <a:t>múzeumban a tábornokok személyes </a:t>
            </a:r>
            <a:r>
              <a:rPr lang="hu-HU" sz="2000" dirty="0" smtClean="0">
                <a:latin typeface="Century Gothic" panose="020B0502020202020204" pitchFamily="34" charset="0"/>
              </a:rPr>
              <a:t>tárgyait.</a:t>
            </a:r>
            <a:endParaRPr lang="hu-HU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619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FA4E220-05E0-4433-946D-ADCFA89BC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4400" b="1" dirty="0" smtClean="0">
                <a:effectLst/>
              </a:rPr>
              <a:t>Vajdahunyad</a:t>
            </a:r>
            <a:endParaRPr lang="hu-HU" dirty="0">
              <a:effectLst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B0DF5D-418A-4E44-9B8A-21597A6891B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1822" y="1732449"/>
            <a:ext cx="5521942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FF6A4252-E5CB-4D29-A21F-1367197802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02362" y="1732448"/>
            <a:ext cx="5521941" cy="40587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440FF14-D9D2-4016-B6F0-6A870A089DFD}"/>
              </a:ext>
            </a:extLst>
          </p:cNvPr>
          <p:cNvSpPr txBox="1"/>
          <p:nvPr/>
        </p:nvSpPr>
        <p:spPr>
          <a:xfrm>
            <a:off x="451822" y="6166679"/>
            <a:ext cx="11272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latin typeface="Century Gothic" panose="020B0502020202020204" pitchFamily="34" charset="0"/>
              </a:rPr>
              <a:t>A Hunyadi család ősei kapták a várat az 1300-as években a királytól.</a:t>
            </a:r>
          </a:p>
        </p:txBody>
      </p:sp>
    </p:spTree>
    <p:extLst>
      <p:ext uri="{BB962C8B-B14F-4D97-AF65-F5344CB8AC3E}">
        <p14:creationId xmlns:p14="http://schemas.microsoft.com/office/powerpoint/2010/main" val="28327597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extLst>
              <a:ext uri="{FF2B5EF4-FFF2-40B4-BE49-F238E27FC236}">
                <a16:creationId xmlns:a16="http://schemas.microsoft.com/office/drawing/2014/main" id="{BF6C161E-CD92-4B5B-A4A1-57837F039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26" y="2217905"/>
            <a:ext cx="5783762" cy="3823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318149E6-1510-45D2-B069-5D7FE5E92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644" y="2217905"/>
            <a:ext cx="5783762" cy="38234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C117C496-03A4-4C53-8915-8B77A9284BF6}"/>
              </a:ext>
            </a:extLst>
          </p:cNvPr>
          <p:cNvSpPr txBox="1"/>
          <p:nvPr/>
        </p:nvSpPr>
        <p:spPr>
          <a:xfrm>
            <a:off x="3639371" y="661262"/>
            <a:ext cx="4913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dirty="0" smtClean="0">
                <a:latin typeface="Calisto MT" panose="02040603050505030304" pitchFamily="18" charset="0"/>
              </a:rPr>
              <a:t>Íme a lovagterem!</a:t>
            </a:r>
            <a:endParaRPr lang="hu-HU" sz="4000" dirty="0">
              <a:latin typeface="Calisto MT" panose="0204060305050503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D8ACB8C-30EB-4BDC-84DD-CAAAA9F715EF}"/>
              </a:ext>
            </a:extLst>
          </p:cNvPr>
          <p:cNvSpPr txBox="1"/>
          <p:nvPr/>
        </p:nvSpPr>
        <p:spPr>
          <a:xfrm>
            <a:off x="1384150" y="6284272"/>
            <a:ext cx="9423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Zsigmond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király Hunyadi </a:t>
            </a:r>
            <a:r>
              <a:rPr lang="hu-H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János apjának adományozta a 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birtokot.</a:t>
            </a:r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29113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2787F5-F6F0-4A41-BBC1-F265A39C2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363859"/>
            <a:ext cx="10353762" cy="970450"/>
          </a:xfrm>
        </p:spPr>
        <p:txBody>
          <a:bodyPr/>
          <a:lstStyle/>
          <a:p>
            <a:r>
              <a:rPr lang="hu-HU" sz="4400" b="1" dirty="0">
                <a:effectLst/>
              </a:rPr>
              <a:t>Csernakeresztúr</a:t>
            </a:r>
            <a:endParaRPr lang="hu-HU" b="1" dirty="0">
              <a:effectLst/>
            </a:endParaRP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77B07930-B6B5-4A4E-A78D-8CE373338B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94845" y="1815997"/>
            <a:ext cx="5732155" cy="3975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7A68261-81B5-4AF6-B0E1-643FC17E7A05}"/>
              </a:ext>
            </a:extLst>
          </p:cNvPr>
          <p:cNvSpPr txBox="1"/>
          <p:nvPr/>
        </p:nvSpPr>
        <p:spPr>
          <a:xfrm>
            <a:off x="1626197" y="6073183"/>
            <a:ext cx="8939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Century Gothic" panose="020B0502020202020204" pitchFamily="34" charset="0"/>
              </a:rPr>
              <a:t>Dévai csángók lakta falu, sokan </a:t>
            </a:r>
            <a:r>
              <a:rPr lang="hu-HU" sz="2000" dirty="0" smtClean="0">
                <a:latin typeface="Century Gothic" panose="020B0502020202020204" pitchFamily="34" charset="0"/>
              </a:rPr>
              <a:t>szállnak </a:t>
            </a:r>
            <a:r>
              <a:rPr lang="hu-HU" sz="2000" dirty="0" smtClean="0">
                <a:latin typeface="Century Gothic" panose="020B0502020202020204" pitchFamily="34" charset="0"/>
              </a:rPr>
              <a:t>meg itt.</a:t>
            </a:r>
            <a:endParaRPr lang="hu-HU" sz="2000" dirty="0">
              <a:latin typeface="Century Gothic" panose="020B0502020202020204" pitchFamily="34" charset="0"/>
            </a:endParaRP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AC6BDB3-5953-402C-A284-8EBBCB103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99" y="1815997"/>
            <a:ext cx="5732155" cy="39755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5433916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19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3CD583C-6DFE-4B1E-B43B-5434CFB4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94438"/>
            <a:ext cx="10353762" cy="970450"/>
          </a:xfrm>
        </p:spPr>
        <p:txBody>
          <a:bodyPr/>
          <a:lstStyle/>
          <a:p>
            <a:r>
              <a:rPr lang="hu-HU" sz="4400" b="1" dirty="0"/>
              <a:t>Déva</a:t>
            </a:r>
            <a:endParaRPr lang="hu-HU" b="1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9B73231-D73C-4D0F-B72B-FD5A5AD00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866" y="1483354"/>
            <a:ext cx="10425620" cy="544884"/>
          </a:xfrm>
        </p:spPr>
        <p:txBody>
          <a:bodyPr/>
          <a:lstStyle/>
          <a:p>
            <a:r>
              <a:rPr lang="hu-HU" sz="3200" dirty="0" smtClean="0"/>
              <a:t>A vár Erdély egyik leglátogatottabb helye.</a:t>
            </a:r>
            <a:endParaRPr lang="hu-HU" sz="3200" dirty="0"/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E687B58F-919D-4277-830F-0EFDEC141C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8004" y="2355257"/>
            <a:ext cx="5204212" cy="3460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47AFA1BE-5128-437D-8E13-DAD49EE36A2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210084" y="2355258"/>
            <a:ext cx="5303912" cy="3460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sp>
        <p:nvSpPr>
          <p:cNvPr id="7" name="Téglalap 6">
            <a:extLst>
              <a:ext uri="{FF2B5EF4-FFF2-40B4-BE49-F238E27FC236}">
                <a16:creationId xmlns:a16="http://schemas.microsoft.com/office/drawing/2014/main" id="{55F85609-D15A-4880-8B2F-FD09E5777CCE}"/>
              </a:ext>
            </a:extLst>
          </p:cNvPr>
          <p:cNvSpPr/>
          <p:nvPr/>
        </p:nvSpPr>
        <p:spPr>
          <a:xfrm>
            <a:off x="913795" y="5925234"/>
            <a:ext cx="103537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>
                <a:latin typeface="Century Gothic" panose="020B0502020202020204" pitchFamily="34" charset="0"/>
              </a:rPr>
              <a:t>13. századi királyi vár.</a:t>
            </a:r>
          </a:p>
          <a:p>
            <a:pPr algn="ctr"/>
            <a:r>
              <a:rPr lang="hu-HU" sz="2000" dirty="0">
                <a:latin typeface="Century Gothic" panose="020B0502020202020204" pitchFamily="34" charset="0"/>
              </a:rPr>
              <a:t>A Kőműves Kelemen népballada helyszíne</a:t>
            </a:r>
            <a:r>
              <a:rPr lang="hu-HU" dirty="0"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18664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39A118-1709-4D80-92BD-2C6FAA14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48235"/>
            <a:ext cx="10353762" cy="970450"/>
          </a:xfrm>
        </p:spPr>
        <p:txBody>
          <a:bodyPr/>
          <a:lstStyle/>
          <a:p>
            <a:r>
              <a:rPr lang="hu-HU" sz="4400" b="1" dirty="0"/>
              <a:t>Segesvár</a:t>
            </a:r>
            <a:endParaRPr lang="hu-HU" b="1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F1FD640-061A-4013-8877-A03D869B573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A923E65-B7F3-4E40-BDB3-47EABEA522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20795" y="1732448"/>
            <a:ext cx="5140800" cy="405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</p:spPr>
      </p:pic>
      <p:pic>
        <p:nvPicPr>
          <p:cNvPr id="1026" name="Picture 2" descr="Erdély kincsei: Fedezd fel Segesvár UNESCO Világörökséghez tartozó  látnivalóit !">
            <a:extLst>
              <a:ext uri="{FF2B5EF4-FFF2-40B4-BE49-F238E27FC236}">
                <a16:creationId xmlns:a16="http://schemas.microsoft.com/office/drawing/2014/main" id="{5ABFA2B9-3181-40A9-80EF-36AB212FD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62" y="1732449"/>
            <a:ext cx="5141147" cy="4058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0745606-DD47-487B-BFCE-F0350BF0F1CD}"/>
              </a:ext>
            </a:extLst>
          </p:cNvPr>
          <p:cNvSpPr txBox="1"/>
          <p:nvPr/>
        </p:nvSpPr>
        <p:spPr>
          <a:xfrm>
            <a:off x="44295" y="5979023"/>
            <a:ext cx="12077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Century Gothic" panose="020B0502020202020204" pitchFamily="34" charset="0"/>
              </a:rPr>
              <a:t>Petőfi </a:t>
            </a:r>
            <a:r>
              <a:rPr lang="hu-HU" sz="2400" dirty="0" smtClean="0">
                <a:latin typeface="Century Gothic" panose="020B0502020202020204" pitchFamily="34" charset="0"/>
              </a:rPr>
              <a:t>Sándor szobra </a:t>
            </a:r>
            <a:r>
              <a:rPr lang="hu-HU" sz="2400" dirty="0" smtClean="0">
                <a:latin typeface="Century Gothic" panose="020B0502020202020204" pitchFamily="34" charset="0"/>
              </a:rPr>
              <a:t>emlékeztet arra, hogy a város határában esett el a költő.</a:t>
            </a:r>
            <a:endParaRPr lang="hu-H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8610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la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Override1.xml><?xml version="1.0" encoding="utf-8"?>
<a:themeOverride xmlns:a="http://schemas.openxmlformats.org/drawingml/2006/main">
  <a:clrScheme name="Slate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BC451B"/>
    </a:accent1>
    <a:accent2>
      <a:srgbClr val="D3BA68"/>
    </a:accent2>
    <a:accent3>
      <a:srgbClr val="BB8640"/>
    </a:accent3>
    <a:accent4>
      <a:srgbClr val="AD9277"/>
    </a:accent4>
    <a:accent5>
      <a:srgbClr val="A55A43"/>
    </a:accent5>
    <a:accent6>
      <a:srgbClr val="AD9D7B"/>
    </a:accent6>
    <a:hlink>
      <a:srgbClr val="E98052"/>
    </a:hlink>
    <a:folHlink>
      <a:srgbClr val="F4B69B"/>
    </a:folHlink>
  </a:clrScheme>
</a:themeOverride>
</file>

<file path=ppt/theme/themeOverride2.xml><?xml version="1.0" encoding="utf-8"?>
<a:themeOverride xmlns:a="http://schemas.openxmlformats.org/drawingml/2006/main">
  <a:clrScheme name="Slate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BC451B"/>
    </a:accent1>
    <a:accent2>
      <a:srgbClr val="D3BA68"/>
    </a:accent2>
    <a:accent3>
      <a:srgbClr val="BB8640"/>
    </a:accent3>
    <a:accent4>
      <a:srgbClr val="AD9277"/>
    </a:accent4>
    <a:accent5>
      <a:srgbClr val="A55A43"/>
    </a:accent5>
    <a:accent6>
      <a:srgbClr val="AD9D7B"/>
    </a:accent6>
    <a:hlink>
      <a:srgbClr val="E98052"/>
    </a:hlink>
    <a:folHlink>
      <a:srgbClr val="F4B69B"/>
    </a:folHlink>
  </a:clrScheme>
</a:themeOverride>
</file>

<file path=ppt/theme/themeOverride3.xml><?xml version="1.0" encoding="utf-8"?>
<a:themeOverride xmlns:a="http://schemas.openxmlformats.org/drawingml/2006/main">
  <a:clrScheme name="Slate">
    <a:dk1>
      <a:sysClr val="windowText" lastClr="000000"/>
    </a:dk1>
    <a:lt1>
      <a:sysClr val="window" lastClr="FFFFFF"/>
    </a:lt1>
    <a:dk2>
      <a:srgbClr val="212123"/>
    </a:dk2>
    <a:lt2>
      <a:srgbClr val="DADADA"/>
    </a:lt2>
    <a:accent1>
      <a:srgbClr val="BC451B"/>
    </a:accent1>
    <a:accent2>
      <a:srgbClr val="D3BA68"/>
    </a:accent2>
    <a:accent3>
      <a:srgbClr val="BB8640"/>
    </a:accent3>
    <a:accent4>
      <a:srgbClr val="AD9277"/>
    </a:accent4>
    <a:accent5>
      <a:srgbClr val="A55A43"/>
    </a:accent5>
    <a:accent6>
      <a:srgbClr val="AD9D7B"/>
    </a:accent6>
    <a:hlink>
      <a:srgbClr val="E98052"/>
    </a:hlink>
    <a:folHlink>
      <a:srgbClr val="F4B69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264</TotalTime>
  <Words>397</Words>
  <Application>Microsoft Office PowerPoint</Application>
  <PresentationFormat>Szélesvásznú</PresentationFormat>
  <Paragraphs>73</Paragraphs>
  <Slides>27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11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27</vt:i4>
      </vt:variant>
    </vt:vector>
  </HeadingPairs>
  <TitlesOfParts>
    <vt:vector size="39" baseType="lpstr">
      <vt:lpstr>Algerian</vt:lpstr>
      <vt:lpstr>Arial</vt:lpstr>
      <vt:lpstr>Book Antiqua</vt:lpstr>
      <vt:lpstr>Calibri</vt:lpstr>
      <vt:lpstr>Calisto MT</vt:lpstr>
      <vt:lpstr>Century Gothic</vt:lpstr>
      <vt:lpstr>Garamond</vt:lpstr>
      <vt:lpstr>Google Sans</vt:lpstr>
      <vt:lpstr>Times New Roman</vt:lpstr>
      <vt:lpstr>Trebuchet MS</vt:lpstr>
      <vt:lpstr>Wingdings 2</vt:lpstr>
      <vt:lpstr>Pala</vt:lpstr>
      <vt:lpstr>Elek apó meséi:  Erdélyi legendák és mondák nyomában</vt:lpstr>
      <vt:lpstr>Túránkat egy fontos történelmi helyszínnel kezdjük. Arad</vt:lpstr>
      <vt:lpstr>Aradon még megtalálható a Vesztőhely, ahova a vértanúk hamvait temették.</vt:lpstr>
      <vt:lpstr>Aradi Kultúrpalota</vt:lpstr>
      <vt:lpstr>Vajdahunyad</vt:lpstr>
      <vt:lpstr>PowerPoint-bemutató</vt:lpstr>
      <vt:lpstr>Csernakeresztúr</vt:lpstr>
      <vt:lpstr>Déva</vt:lpstr>
      <vt:lpstr>Segesvár</vt:lpstr>
      <vt:lpstr>Farkaslaka</vt:lpstr>
      <vt:lpstr>Székelyudvarhely</vt:lpstr>
      <vt:lpstr>Gyilkos-tó</vt:lpstr>
      <vt:lpstr>Békás-szoros</vt:lpstr>
      <vt:lpstr>Bögöz</vt:lpstr>
      <vt:lpstr>Bögöz  Református Templom </vt:lpstr>
      <vt:lpstr>Tordai-hasadék</vt:lpstr>
      <vt:lpstr>Tordai-sóbánya</vt:lpstr>
      <vt:lpstr>Kolozsvár</vt:lpstr>
      <vt:lpstr>Kolozsvár Szent Mihály Székesegyház</vt:lpstr>
      <vt:lpstr>Kolozsvár Fadrusz János Mátyás király lovasszobra</vt:lpstr>
      <vt:lpstr>Kolozsvár Mátyás király szülőháza</vt:lpstr>
      <vt:lpstr>Kolozsvár A Farkas utcai református templom</vt:lpstr>
      <vt:lpstr>Kolozsvár Sárkányölő Szent György lovasszobra</vt:lpstr>
      <vt:lpstr>Kolozsvár Házsongárdi temető</vt:lpstr>
      <vt:lpstr>Körösfő</vt:lpstr>
      <vt:lpstr>Király-hágó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Elek apó meséi:  Erdélyi legendák és mondák nyomában</dc:title>
  <dc:creator>Tanuló</dc:creator>
  <cp:lastModifiedBy>Horváth Matild</cp:lastModifiedBy>
  <cp:revision>18</cp:revision>
  <dcterms:created xsi:type="dcterms:W3CDTF">2023-04-04T10:02:38Z</dcterms:created>
  <dcterms:modified xsi:type="dcterms:W3CDTF">2023-05-25T13:18:27Z</dcterms:modified>
</cp:coreProperties>
</file>