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60" r:id="rId7"/>
    <p:sldId id="279" r:id="rId8"/>
    <p:sldId id="272" r:id="rId9"/>
    <p:sldId id="262" r:id="rId10"/>
    <p:sldId id="277" r:id="rId11"/>
    <p:sldId id="275" r:id="rId12"/>
    <p:sldId id="263" r:id="rId13"/>
    <p:sldId id="278" r:id="rId14"/>
    <p:sldId id="280" r:id="rId15"/>
    <p:sldId id="274" r:id="rId16"/>
    <p:sldId id="264" r:id="rId17"/>
    <p:sldId id="265" r:id="rId18"/>
    <p:sldId id="266" r:id="rId19"/>
    <p:sldId id="267" r:id="rId20"/>
    <p:sldId id="268" r:id="rId21"/>
    <p:sldId id="270" r:id="rId22"/>
    <p:sldId id="271" r:id="rId23"/>
    <p:sldId id="281" r:id="rId24"/>
    <p:sldId id="276" r:id="rId25"/>
    <p:sldId id="26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75" d="100"/>
          <a:sy n="75" d="100"/>
        </p:scale>
        <p:origin x="4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93399" y="1241210"/>
            <a:ext cx="8405193" cy="2301096"/>
          </a:xfrm>
        </p:spPr>
        <p:txBody>
          <a:bodyPr/>
          <a:lstStyle/>
          <a:p>
            <a:r>
              <a:rPr lang="hu-HU" sz="4400" dirty="0"/>
              <a:t>Elek apó meséi: </a:t>
            </a:r>
            <a:br>
              <a:rPr lang="hu-HU" sz="4400" dirty="0"/>
            </a:br>
            <a:r>
              <a:rPr lang="hu-HU" sz="4400" dirty="0"/>
              <a:t>Erdélyi legendák és mondák nyomában 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688162" y="4003971"/>
            <a:ext cx="6815669" cy="1320802"/>
          </a:xfrm>
        </p:spPr>
        <p:txBody>
          <a:bodyPr>
            <a:normAutofit/>
          </a:bodyPr>
          <a:lstStyle/>
          <a:p>
            <a:r>
              <a:rPr lang="hu-HU" sz="2400" dirty="0"/>
              <a:t>Készítette : </a:t>
            </a:r>
            <a:r>
              <a:rPr lang="hu-HU" sz="2400" dirty="0" err="1"/>
              <a:t>Markal</a:t>
            </a:r>
            <a:r>
              <a:rPr lang="hu-HU" sz="2400" dirty="0"/>
              <a:t> Márk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6463321-247E-49CC-B5A6-40850A784B04}"/>
              </a:ext>
            </a:extLst>
          </p:cNvPr>
          <p:cNvSpPr txBox="1"/>
          <p:nvPr/>
        </p:nvSpPr>
        <p:spPr>
          <a:xfrm>
            <a:off x="4744276" y="3542306"/>
            <a:ext cx="270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2023. 05. 09. – 13.</a:t>
            </a:r>
          </a:p>
        </p:txBody>
      </p:sp>
    </p:spTree>
    <p:extLst>
      <p:ext uri="{BB962C8B-B14F-4D97-AF65-F5344CB8AC3E}">
        <p14:creationId xmlns:p14="http://schemas.microsoft.com/office/powerpoint/2010/main" val="136073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9D27AB-51FC-4423-B5E4-5F116347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Segesvár : Diáklépcső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DD68E1A-3FDD-4C9F-AEBC-545E41269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4298606" cy="2438404"/>
          </a:xfrm>
        </p:spPr>
        <p:txBody>
          <a:bodyPr>
            <a:normAutofit/>
          </a:bodyPr>
          <a:lstStyle/>
          <a:p>
            <a:r>
              <a:rPr lang="hu-HU" sz="2000" dirty="0"/>
              <a:t>172 fokból álló fedett </a:t>
            </a:r>
            <a:r>
              <a:rPr lang="hu-HU" sz="2000" dirty="0" smtClean="0"/>
              <a:t>lépcső.</a:t>
            </a:r>
            <a:endParaRPr lang="hu-HU" sz="2000" dirty="0"/>
          </a:p>
          <a:p>
            <a:r>
              <a:rPr lang="hu-HU" sz="2000" dirty="0"/>
              <a:t>Segesvár főterétől a várhegyre vezet.</a:t>
            </a:r>
          </a:p>
        </p:txBody>
      </p:sp>
      <p:pic>
        <p:nvPicPr>
          <p:cNvPr id="1026" name="Picture 2" descr="Segesvár - Bakancs és Fakanál">
            <a:extLst>
              <a:ext uri="{FF2B5EF4-FFF2-40B4-BE49-F238E27FC236}">
                <a16:creationId xmlns:a16="http://schemas.microsoft.com/office/drawing/2014/main" id="{0B36143F-13D1-4AD7-885A-5B6DB0BFB5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350" y="745107"/>
            <a:ext cx="4025839" cy="536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090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Segesvár :</a:t>
            </a:r>
            <a:r>
              <a:rPr lang="hu-HU" sz="2800" dirty="0" smtClean="0"/>
              <a:t>Petőfi-szobor</a:t>
            </a:r>
            <a:endParaRPr lang="hu-HU" sz="280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949254" y="3031062"/>
            <a:ext cx="4802189" cy="2438404"/>
          </a:xfrm>
        </p:spPr>
        <p:txBody>
          <a:bodyPr>
            <a:normAutofit/>
          </a:bodyPr>
          <a:lstStyle/>
          <a:p>
            <a:r>
              <a:rPr lang="hu-HU" sz="2000" dirty="0"/>
              <a:t>Az eredeti szobrot 1916-ban Kiskunfélegyházára menekítették, ma is ott </a:t>
            </a:r>
            <a:r>
              <a:rPr lang="hu-HU" sz="2000" dirty="0" smtClean="0"/>
              <a:t>áll.</a:t>
            </a:r>
            <a:endParaRPr lang="hu-HU" sz="2000" dirty="0"/>
          </a:p>
        </p:txBody>
      </p:sp>
      <p:pic>
        <p:nvPicPr>
          <p:cNvPr id="5" name="Picture 2" descr="Petőfi Sándor mellszobra – Köztérké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91" y="951268"/>
            <a:ext cx="3604224" cy="48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09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4157" y="1388534"/>
            <a:ext cx="4058109" cy="1371600"/>
          </a:xfrm>
        </p:spPr>
        <p:txBody>
          <a:bodyPr>
            <a:normAutofit/>
          </a:bodyPr>
          <a:lstStyle/>
          <a:p>
            <a:r>
              <a:rPr lang="hu-HU" sz="2800" dirty="0"/>
              <a:t>Székelyudvarhely: </a:t>
            </a:r>
            <a:r>
              <a:rPr lang="hu-HU" sz="2800" dirty="0" err="1"/>
              <a:t>Milleniumi</a:t>
            </a:r>
            <a:r>
              <a:rPr lang="hu-HU" sz="2800" dirty="0"/>
              <a:t> emlékmű 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96348" y="3031065"/>
            <a:ext cx="5220251" cy="2438404"/>
          </a:xfrm>
        </p:spPr>
        <p:txBody>
          <a:bodyPr>
            <a:normAutofit/>
          </a:bodyPr>
          <a:lstStyle/>
          <a:p>
            <a:r>
              <a:rPr lang="hu-HU" sz="2000" dirty="0"/>
              <a:t>1897. július 26-án avatták fel </a:t>
            </a:r>
          </a:p>
          <a:p>
            <a:r>
              <a:rPr lang="hu-HU" sz="2000" dirty="0"/>
              <a:t> 8,4 méter magas oszlop Hargita Nándor </a:t>
            </a:r>
            <a:r>
              <a:rPr lang="hu-HU" sz="2000" dirty="0" smtClean="0"/>
              <a:t>alkotása.</a:t>
            </a:r>
            <a:endParaRPr lang="hu-HU" sz="2000" dirty="0"/>
          </a:p>
        </p:txBody>
      </p:sp>
      <p:pic>
        <p:nvPicPr>
          <p:cNvPr id="7170" name="Picture 2" descr="A tér mindenkié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599" y="1692112"/>
            <a:ext cx="5470525" cy="36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29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9BB44E-9C71-435C-AC01-5F6D2F349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Székelyudvarhely : </a:t>
            </a:r>
            <a:br>
              <a:rPr lang="hu-HU" sz="2800" dirty="0"/>
            </a:br>
            <a:r>
              <a:rPr lang="hu-HU" sz="2800" dirty="0"/>
              <a:t>Orbán Balázs szobra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2CF357E-C0D9-4F72-B85A-C0BB7A438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u-HU" sz="2000" dirty="0"/>
              <a:t>Író, néprajzi </a:t>
            </a:r>
            <a:r>
              <a:rPr lang="hu-HU" sz="2000" dirty="0" smtClean="0"/>
              <a:t>gyűjtő,</a:t>
            </a:r>
            <a:endParaRPr lang="hu-HU" sz="2000" dirty="0"/>
          </a:p>
          <a:p>
            <a:r>
              <a:rPr lang="hu-HU" sz="2000" dirty="0"/>
              <a:t>„a legnagyobb székely</a:t>
            </a:r>
            <a:r>
              <a:rPr lang="hu-HU" sz="2000" dirty="0" smtClean="0"/>
              <a:t>”.</a:t>
            </a:r>
          </a:p>
          <a:p>
            <a:r>
              <a:rPr lang="hu-HU" sz="2000" dirty="0" smtClean="0"/>
              <a:t>Hatkötetes műve: </a:t>
            </a:r>
          </a:p>
          <a:p>
            <a:r>
              <a:rPr lang="hu-HU" sz="2000" dirty="0" smtClean="0"/>
              <a:t>Székelyföld leírása.</a:t>
            </a:r>
            <a:endParaRPr lang="hu-HU" sz="2000" dirty="0"/>
          </a:p>
        </p:txBody>
      </p:sp>
      <p:pic>
        <p:nvPicPr>
          <p:cNvPr id="2050" name="Picture 2" descr="Fájl:The statue of Orbán Balázs in Székelyudvarhely.jpg – Wikipédia">
            <a:extLst>
              <a:ext uri="{FF2B5EF4-FFF2-40B4-BE49-F238E27FC236}">
                <a16:creationId xmlns:a16="http://schemas.microsoft.com/office/drawing/2014/main" id="{4128F22E-D635-43EF-9830-3E6B931FFA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79" y="1298791"/>
            <a:ext cx="5680558" cy="426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520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17D500-D1F9-49B1-A004-BE4E32FD5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err="1"/>
              <a:t>Bögöz</a:t>
            </a:r>
            <a:endParaRPr lang="hu-HU" sz="2800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500BA5B-01CD-45D0-B9B2-FAFDD8368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u-HU" sz="2000" dirty="0"/>
              <a:t>Itt lesz a második </a:t>
            </a:r>
            <a:r>
              <a:rPr lang="hu-HU" sz="2000" dirty="0" smtClean="0"/>
              <a:t>szállásunk.</a:t>
            </a:r>
            <a:endParaRPr lang="hu-HU" sz="2000" dirty="0"/>
          </a:p>
          <a:p>
            <a:r>
              <a:rPr lang="hu-HU" sz="2000" dirty="0"/>
              <a:t>A </a:t>
            </a:r>
            <a:r>
              <a:rPr lang="hu-HU" sz="2000" dirty="0" smtClean="0"/>
              <a:t>templomban </a:t>
            </a:r>
            <a:r>
              <a:rPr lang="hu-HU" sz="2000" dirty="0"/>
              <a:t>az 1300-as évekből </a:t>
            </a:r>
            <a:r>
              <a:rPr lang="hu-HU" sz="2000" dirty="0" smtClean="0"/>
              <a:t>maradtak fenn </a:t>
            </a:r>
            <a:r>
              <a:rPr lang="hu-HU" sz="2000" dirty="0"/>
              <a:t>Szent </a:t>
            </a:r>
            <a:r>
              <a:rPr lang="hu-HU" sz="2000" dirty="0" smtClean="0"/>
              <a:t>László-freskók. </a:t>
            </a:r>
            <a:endParaRPr lang="hu-HU" sz="2000" dirty="0"/>
          </a:p>
        </p:txBody>
      </p:sp>
      <p:pic>
        <p:nvPicPr>
          <p:cNvPr id="4098" name="Picture 2" descr="Bögöz – Lovagkirály">
            <a:extLst>
              <a:ext uri="{FF2B5EF4-FFF2-40B4-BE49-F238E27FC236}">
                <a16:creationId xmlns:a16="http://schemas.microsoft.com/office/drawing/2014/main" id="{4E46B78B-4E40-48E0-BDAC-C743CF347A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247" y="1908313"/>
            <a:ext cx="6118086" cy="367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744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44611" y="1471547"/>
            <a:ext cx="3718455" cy="1371600"/>
          </a:xfrm>
        </p:spPr>
        <p:txBody>
          <a:bodyPr>
            <a:normAutofit/>
          </a:bodyPr>
          <a:lstStyle/>
          <a:p>
            <a:r>
              <a:rPr lang="hu-HU" sz="2800" dirty="0" err="1"/>
              <a:t>Farkaslaka</a:t>
            </a:r>
            <a:r>
              <a:rPr lang="hu-HU" sz="2800" dirty="0"/>
              <a:t> 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48099" y="3031064"/>
            <a:ext cx="5446684" cy="2760135"/>
          </a:xfrm>
        </p:spPr>
        <p:txBody>
          <a:bodyPr>
            <a:normAutofit/>
          </a:bodyPr>
          <a:lstStyle/>
          <a:p>
            <a:r>
              <a:rPr lang="hu-HU" sz="2000" dirty="0"/>
              <a:t>Tamási Áron </a:t>
            </a:r>
            <a:r>
              <a:rPr lang="hu-HU" sz="2000" dirty="0" smtClean="0"/>
              <a:t>szülőfaluja. </a:t>
            </a:r>
            <a:endParaRPr lang="hu-HU" sz="2000" dirty="0"/>
          </a:p>
          <a:p>
            <a:r>
              <a:rPr lang="hu-HU" sz="2000" dirty="0"/>
              <a:t>A nagy székely író 1966-ban Budapesten halt </a:t>
            </a:r>
            <a:r>
              <a:rPr lang="hu-HU" sz="2000" dirty="0" smtClean="0"/>
              <a:t>meg.</a:t>
            </a:r>
            <a:endParaRPr lang="hu-HU" sz="2000" dirty="0"/>
          </a:p>
          <a:p>
            <a:r>
              <a:rPr lang="hu-HU" sz="2000" dirty="0"/>
              <a:t>Ismert művei</a:t>
            </a:r>
            <a:r>
              <a:rPr lang="hu-HU" sz="2000" dirty="0" smtClean="0"/>
              <a:t>:</a:t>
            </a:r>
          </a:p>
          <a:p>
            <a:r>
              <a:rPr lang="hu-HU" sz="2000" dirty="0" smtClean="0"/>
              <a:t> </a:t>
            </a:r>
            <a:r>
              <a:rPr lang="hu-HU" sz="2000" dirty="0"/>
              <a:t>Ábel a </a:t>
            </a:r>
            <a:r>
              <a:rPr lang="hu-HU" sz="2000" dirty="0" smtClean="0"/>
              <a:t>rengetegben</a:t>
            </a:r>
          </a:p>
          <a:p>
            <a:r>
              <a:rPr lang="hu-HU" sz="2000" dirty="0" smtClean="0"/>
              <a:t> </a:t>
            </a:r>
            <a:r>
              <a:rPr lang="hu-HU" sz="2000" dirty="0"/>
              <a:t>Ábel </a:t>
            </a:r>
            <a:r>
              <a:rPr lang="hu-HU" sz="2000" dirty="0" smtClean="0"/>
              <a:t>Amerikában</a:t>
            </a:r>
          </a:p>
          <a:p>
            <a:r>
              <a:rPr lang="hu-HU" sz="2000" dirty="0" smtClean="0"/>
              <a:t> </a:t>
            </a:r>
            <a:r>
              <a:rPr lang="hu-HU" sz="2000" dirty="0"/>
              <a:t>Ábel az </a:t>
            </a:r>
            <a:r>
              <a:rPr lang="hu-HU" sz="2000" dirty="0" smtClean="0"/>
              <a:t>országban.</a:t>
            </a:r>
            <a:endParaRPr lang="hu-HU" sz="2000" dirty="0"/>
          </a:p>
        </p:txBody>
      </p:sp>
      <p:pic>
        <p:nvPicPr>
          <p:cNvPr id="5122" name="Picture 2" descr="Tamási Áron síremléke – Köztérké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616" y="1814932"/>
            <a:ext cx="4794664" cy="359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0CCC8526-9AE1-4B5C-AFD3-943D9E264630}"/>
              </a:ext>
            </a:extLst>
          </p:cNvPr>
          <p:cNvSpPr txBox="1"/>
          <p:nvPr/>
        </p:nvSpPr>
        <p:spPr>
          <a:xfrm>
            <a:off x="2498015" y="1117604"/>
            <a:ext cx="2146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/>
              <a:t>3. nap</a:t>
            </a:r>
          </a:p>
        </p:txBody>
      </p:sp>
    </p:spTree>
    <p:extLst>
      <p:ext uri="{BB962C8B-B14F-4D97-AF65-F5344CB8AC3E}">
        <p14:creationId xmlns:p14="http://schemas.microsoft.com/office/powerpoint/2010/main" val="397328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Gyilkos-tó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4179337" cy="2438404"/>
          </a:xfrm>
        </p:spPr>
        <p:txBody>
          <a:bodyPr>
            <a:normAutofit/>
          </a:bodyPr>
          <a:lstStyle/>
          <a:p>
            <a:r>
              <a:rPr lang="hu-HU" sz="2000" dirty="0"/>
              <a:t>1837-ben keletkezett egy közeli hegyről </a:t>
            </a:r>
            <a:r>
              <a:rPr lang="hu-HU" sz="2000" dirty="0" err="1"/>
              <a:t>lecsúszó</a:t>
            </a:r>
            <a:r>
              <a:rPr lang="hu-HU" sz="2000" dirty="0"/>
              <a:t> </a:t>
            </a:r>
            <a:r>
              <a:rPr lang="hu-HU" sz="2000" dirty="0" smtClean="0"/>
              <a:t>hegyomlás következtében.</a:t>
            </a:r>
            <a:endParaRPr lang="hu-HU" sz="2000" dirty="0"/>
          </a:p>
          <a:p>
            <a:r>
              <a:rPr lang="hu-HU" sz="2000" dirty="0"/>
              <a:t>Erdély egyik </a:t>
            </a:r>
            <a:r>
              <a:rPr lang="hu-HU" sz="2000" dirty="0" smtClean="0"/>
              <a:t>legismertebb természetes látványossága.</a:t>
            </a:r>
            <a:endParaRPr lang="hu-HU" sz="2000" dirty="0"/>
          </a:p>
        </p:txBody>
      </p:sp>
      <p:pic>
        <p:nvPicPr>
          <p:cNvPr id="8194" name="Picture 2" descr="Turisztikai látványosságok | Program lehetőségek | Gyilkostó Hotel és  Éttere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76" y="2074334"/>
            <a:ext cx="5470525" cy="328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7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dirty="0"/>
              <a:t>Békás-szoros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4073319" cy="2438404"/>
          </a:xfrm>
        </p:spPr>
        <p:txBody>
          <a:bodyPr>
            <a:normAutofit/>
          </a:bodyPr>
          <a:lstStyle/>
          <a:p>
            <a:r>
              <a:rPr lang="hu-HU" sz="2000" dirty="0"/>
              <a:t>Egy tektonikus eredetű </a:t>
            </a:r>
            <a:r>
              <a:rPr lang="hu-HU" sz="2000" dirty="0" err="1"/>
              <a:t>szurodokvölgy</a:t>
            </a:r>
            <a:r>
              <a:rPr lang="hu-HU" sz="2000" dirty="0"/>
              <a:t> a </a:t>
            </a:r>
            <a:r>
              <a:rPr lang="hu-HU" sz="2000" dirty="0" smtClean="0"/>
              <a:t>Hagymás-hegységben.</a:t>
            </a:r>
            <a:endParaRPr lang="hu-HU" sz="2000" dirty="0"/>
          </a:p>
          <a:p>
            <a:r>
              <a:rPr lang="hu-HU" sz="2000" dirty="0"/>
              <a:t> A szorost 1971-ben védetté </a:t>
            </a:r>
            <a:r>
              <a:rPr lang="hu-HU" sz="2000" dirty="0" smtClean="0"/>
              <a:t>nyilvánították.</a:t>
            </a:r>
            <a:endParaRPr lang="hu-HU" sz="2000" dirty="0"/>
          </a:p>
        </p:txBody>
      </p:sp>
      <p:pic>
        <p:nvPicPr>
          <p:cNvPr id="9220" name="Picture 4" descr="Békás-szoros - Termalfurdok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9" y="3630246"/>
            <a:ext cx="3959532" cy="25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 Békás-szoros és a Békás-patak - Travel to Transylva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9" y="650936"/>
            <a:ext cx="3968884" cy="297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23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08111" y="1388534"/>
            <a:ext cx="3718455" cy="1371600"/>
          </a:xfrm>
        </p:spPr>
        <p:txBody>
          <a:bodyPr>
            <a:normAutofit/>
          </a:bodyPr>
          <a:lstStyle/>
          <a:p>
            <a:r>
              <a:rPr lang="hu-HU" sz="3600" dirty="0"/>
              <a:t>A Tordai-hasadék</a:t>
            </a:r>
          </a:p>
        </p:txBody>
      </p:sp>
      <p:pic>
        <p:nvPicPr>
          <p:cNvPr id="10242" name="Picture 2" descr="Szent László és a Tordai-hasadék | A kövek mesélne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142" y="3450492"/>
            <a:ext cx="4185139" cy="279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 helye 4"/>
          <p:cNvSpPr>
            <a:spLocks noGrp="1"/>
          </p:cNvSpPr>
          <p:nvPr>
            <p:ph type="body" sz="half" idx="2"/>
          </p:nvPr>
        </p:nvSpPr>
        <p:spPr>
          <a:xfrm>
            <a:off x="571770" y="3190090"/>
            <a:ext cx="5790930" cy="2783581"/>
          </a:xfrm>
        </p:spPr>
        <p:txBody>
          <a:bodyPr>
            <a:normAutofit/>
          </a:bodyPr>
          <a:lstStyle/>
          <a:p>
            <a:r>
              <a:rPr lang="hu-HU" sz="2800" dirty="0"/>
              <a:t> 1938 óta védett terület.</a:t>
            </a:r>
          </a:p>
          <a:p>
            <a:r>
              <a:rPr lang="hu-HU" sz="2800" dirty="0"/>
              <a:t>Mészkő </a:t>
            </a:r>
            <a:r>
              <a:rPr lang="hu-HU" sz="2800" dirty="0" smtClean="0"/>
              <a:t>hasadék.</a:t>
            </a:r>
          </a:p>
          <a:p>
            <a:r>
              <a:rPr lang="hu-HU" sz="2800" dirty="0" smtClean="0"/>
              <a:t>Nagy látványosság a Tordai-hegységben.</a:t>
            </a:r>
            <a:endParaRPr lang="hu-HU" sz="2800" dirty="0"/>
          </a:p>
        </p:txBody>
      </p:sp>
      <p:pic>
        <p:nvPicPr>
          <p:cNvPr id="10250" name="Picture 10" descr="A Tordai-hasadék téli csipkében - National Geo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142" y="605054"/>
            <a:ext cx="4186748" cy="284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0EF13AD-971A-4AEE-A2EA-AB5C61DFFBBF}"/>
              </a:ext>
            </a:extLst>
          </p:cNvPr>
          <p:cNvSpPr txBox="1"/>
          <p:nvPr/>
        </p:nvSpPr>
        <p:spPr>
          <a:xfrm>
            <a:off x="2591424" y="1366448"/>
            <a:ext cx="3151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/>
              <a:t>4. nap</a:t>
            </a:r>
          </a:p>
        </p:txBody>
      </p:sp>
    </p:spTree>
    <p:extLst>
      <p:ext uri="{BB962C8B-B14F-4D97-AF65-F5344CB8AC3E}">
        <p14:creationId xmlns:p14="http://schemas.microsoft.com/office/powerpoint/2010/main" val="409046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dirty="0" smtClean="0"/>
              <a:t> </a:t>
            </a:r>
            <a:r>
              <a:rPr lang="hu-HU" sz="4000" dirty="0"/>
              <a:t>Tordai sóbánya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half" idx="2"/>
          </p:nvPr>
        </p:nvSpPr>
        <p:spPr>
          <a:xfrm>
            <a:off x="1296755" y="3168120"/>
            <a:ext cx="3718455" cy="2520460"/>
          </a:xfrm>
        </p:spPr>
        <p:txBody>
          <a:bodyPr>
            <a:normAutofit/>
          </a:bodyPr>
          <a:lstStyle/>
          <a:p>
            <a:r>
              <a:rPr lang="hu-HU" sz="2000" dirty="0"/>
              <a:t>Erdély legérdekesebb </a:t>
            </a:r>
            <a:r>
              <a:rPr lang="hu-HU" sz="2000" dirty="0" smtClean="0"/>
              <a:t>látnivalója.</a:t>
            </a:r>
            <a:endParaRPr lang="hu-HU" sz="2000" dirty="0"/>
          </a:p>
          <a:p>
            <a:r>
              <a:rPr lang="hu-HU" sz="2000" dirty="0"/>
              <a:t>A sóbányába 2 úton lehet le </a:t>
            </a:r>
            <a:r>
              <a:rPr lang="hu-HU" sz="2000" dirty="0" smtClean="0"/>
              <a:t>menni:</a:t>
            </a:r>
          </a:p>
          <a:p>
            <a:r>
              <a:rPr lang="hu-HU" sz="2000" dirty="0" smtClean="0"/>
              <a:t>liften vagy lépcsőn.</a:t>
            </a:r>
            <a:endParaRPr lang="hu-HU" sz="2000" dirty="0"/>
          </a:p>
        </p:txBody>
      </p:sp>
      <p:pic>
        <p:nvPicPr>
          <p:cNvPr id="11266" name="Picture 2" descr="Tordai sóbánya » KirándulásTippe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040" y="3262923"/>
            <a:ext cx="3965007" cy="297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ordai Sóbánya - Benedek Levente fotó és utazó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041" y="619585"/>
            <a:ext cx="3965008" cy="264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01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60569" y="1500559"/>
            <a:ext cx="4245598" cy="1371600"/>
          </a:xfrm>
        </p:spPr>
        <p:txBody>
          <a:bodyPr>
            <a:normAutofit/>
          </a:bodyPr>
          <a:lstStyle/>
          <a:p>
            <a:r>
              <a:rPr lang="hu-HU" sz="2800" dirty="0"/>
              <a:t>Arad : a </a:t>
            </a:r>
            <a:r>
              <a:rPr lang="hu-HU" sz="2800" dirty="0" smtClean="0"/>
              <a:t>vértanúk </a:t>
            </a:r>
            <a:r>
              <a:rPr lang="hu-HU" sz="2800" dirty="0"/>
              <a:t>vesztőhelye  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87896" y="3031065"/>
            <a:ext cx="4990945" cy="2438404"/>
          </a:xfrm>
        </p:spPr>
        <p:txBody>
          <a:bodyPr>
            <a:normAutofit/>
          </a:bodyPr>
          <a:lstStyle/>
          <a:p>
            <a:r>
              <a:rPr lang="hu-HU" sz="2000" dirty="0"/>
              <a:t>1871-ben állította fel az aradi honvédegylet.</a:t>
            </a:r>
          </a:p>
          <a:p>
            <a:r>
              <a:rPr lang="hu-HU" sz="2000" dirty="0"/>
              <a:t> Csak harmadik változatában, 1881-ben épült meg az emlékmű . </a:t>
            </a:r>
          </a:p>
        </p:txBody>
      </p:sp>
      <p:pic>
        <p:nvPicPr>
          <p:cNvPr id="1026" name="Picture 2" descr="Hogyan léptek a vesztőhelyre az aradi vértanúk? » Múlt-kor történelmi  magazin » Híre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43" y="3495650"/>
            <a:ext cx="3661525" cy="274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6416496" y="3610507"/>
            <a:ext cx="961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Most :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6416497" y="1817027"/>
            <a:ext cx="961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Régen :</a:t>
            </a:r>
          </a:p>
        </p:txBody>
      </p:sp>
      <p:pic>
        <p:nvPicPr>
          <p:cNvPr id="1030" name="Picture 6" descr="Aradi vértanúk emlékműve és sírboltja (Arad), Erdély / Románia - Explore  Carpat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844" y="583612"/>
            <a:ext cx="3672325" cy="291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C98E0180-59F0-43AD-B152-6DDD29F8C0E7}"/>
              </a:ext>
            </a:extLst>
          </p:cNvPr>
          <p:cNvSpPr txBox="1"/>
          <p:nvPr/>
        </p:nvSpPr>
        <p:spPr>
          <a:xfrm>
            <a:off x="2646237" y="1146616"/>
            <a:ext cx="257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/>
              <a:t>1. </a:t>
            </a:r>
            <a:r>
              <a:rPr lang="hu-HU" sz="4000" dirty="0"/>
              <a:t>nap</a:t>
            </a:r>
          </a:p>
        </p:txBody>
      </p:sp>
    </p:spTree>
    <p:extLst>
      <p:ext uri="{BB962C8B-B14F-4D97-AF65-F5344CB8AC3E}">
        <p14:creationId xmlns:p14="http://schemas.microsoft.com/office/powerpoint/2010/main" val="3742339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9357" y="1388534"/>
            <a:ext cx="5046227" cy="1371600"/>
          </a:xfrm>
        </p:spPr>
        <p:txBody>
          <a:bodyPr>
            <a:normAutofit/>
          </a:bodyPr>
          <a:lstStyle/>
          <a:p>
            <a:r>
              <a:rPr lang="hu-HU" sz="3600" dirty="0" smtClean="0"/>
              <a:t>Kolozsvár</a:t>
            </a:r>
            <a:br>
              <a:rPr lang="hu-HU" sz="3600" dirty="0" smtClean="0"/>
            </a:br>
            <a:r>
              <a:rPr lang="hu-HU" sz="3600" dirty="0" smtClean="0"/>
              <a:t> Szent </a:t>
            </a:r>
            <a:r>
              <a:rPr lang="hu-HU" sz="3600" dirty="0"/>
              <a:t>Mihály templom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13242" y="3031062"/>
            <a:ext cx="3718455" cy="2438404"/>
          </a:xfrm>
        </p:spPr>
        <p:txBody>
          <a:bodyPr>
            <a:noAutofit/>
          </a:bodyPr>
          <a:lstStyle/>
          <a:p>
            <a:r>
              <a:rPr lang="hu-HU" sz="2400" dirty="0"/>
              <a:t>Erdély második legnagyobb gótikus </a:t>
            </a:r>
            <a:r>
              <a:rPr lang="hu-HU" sz="2400" dirty="0" smtClean="0"/>
              <a:t>temploma.</a:t>
            </a:r>
          </a:p>
          <a:p>
            <a:r>
              <a:rPr lang="hu-HU" sz="2400" dirty="0" smtClean="0"/>
              <a:t>Bethlen Gábort itt választották erdélyi fejedelmévé.</a:t>
            </a:r>
          </a:p>
          <a:p>
            <a:r>
              <a:rPr lang="hu-HU" sz="2400" dirty="0" smtClean="0"/>
              <a:t>Apafi Mihály, az utolsó erdélyi fejedelem sírhelye.</a:t>
            </a:r>
            <a:endParaRPr lang="hu-HU" sz="2400" dirty="0"/>
          </a:p>
          <a:p>
            <a:endParaRPr lang="hu-HU" sz="1400" dirty="0"/>
          </a:p>
        </p:txBody>
      </p:sp>
      <p:pic>
        <p:nvPicPr>
          <p:cNvPr id="12290" name="Picture 2" descr="Karácsonyra megnyitották a felújítás alatt levő kolozsvári Szent Mihály-plébániatemplomot  – kultúra.h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123" y="2074334"/>
            <a:ext cx="5470525" cy="308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435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905" y="1426634"/>
            <a:ext cx="5012266" cy="1371600"/>
          </a:xfrm>
        </p:spPr>
        <p:txBody>
          <a:bodyPr>
            <a:noAutofit/>
          </a:bodyPr>
          <a:lstStyle/>
          <a:p>
            <a:r>
              <a:rPr lang="hu-HU" sz="3600" dirty="0"/>
              <a:t>Kolozsvár </a:t>
            </a:r>
            <a:r>
              <a:rPr lang="hu-HU" sz="3600" dirty="0" smtClean="0"/>
              <a:t/>
            </a:r>
            <a:br>
              <a:rPr lang="hu-HU" sz="3600" dirty="0" smtClean="0"/>
            </a:br>
            <a:r>
              <a:rPr lang="hu-HU" sz="3600" dirty="0" smtClean="0"/>
              <a:t>Mátyás </a:t>
            </a:r>
            <a:r>
              <a:rPr lang="hu-HU" sz="3600" dirty="0"/>
              <a:t>király szülőháza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800" dirty="0" smtClean="0"/>
              <a:t>Az egyik legrégibb ház Kolozsváron. </a:t>
            </a:r>
            <a:endParaRPr lang="hu-HU" sz="2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800" dirty="0" smtClean="0"/>
              <a:t>Ma zenei képzés folyik falai között.</a:t>
            </a:r>
            <a:endParaRPr lang="hu-HU" sz="2800" dirty="0"/>
          </a:p>
        </p:txBody>
      </p:sp>
      <p:pic>
        <p:nvPicPr>
          <p:cNvPr id="1026" name="Picture 2" descr="Nézz be a házba, ahol Mátyás király született: Szilágyi Erzsébet mindig itt  szállt meg - Terasz | Femin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699" y="1656510"/>
            <a:ext cx="5470525" cy="364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364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875" y="1349820"/>
            <a:ext cx="6710502" cy="1371600"/>
          </a:xfrm>
        </p:spPr>
        <p:txBody>
          <a:bodyPr>
            <a:normAutofit/>
          </a:bodyPr>
          <a:lstStyle/>
          <a:p>
            <a:r>
              <a:rPr lang="hu-HU" sz="3600" dirty="0" smtClean="0"/>
              <a:t>Kolozsvár</a:t>
            </a:r>
            <a:br>
              <a:rPr lang="hu-HU" sz="3600" dirty="0" smtClean="0"/>
            </a:br>
            <a:r>
              <a:rPr lang="hu-HU" sz="3600" dirty="0" smtClean="0"/>
              <a:t> </a:t>
            </a:r>
            <a:r>
              <a:rPr lang="hu-HU" sz="3600" dirty="0"/>
              <a:t>Farkas utcai református templom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pt-BR" sz="2400" dirty="0"/>
              <a:t>A kolozsvári reformátusok legfontosabb temploma.</a:t>
            </a:r>
            <a:endParaRPr lang="hu-HU" sz="2400" dirty="0"/>
          </a:p>
          <a:p>
            <a:r>
              <a:rPr lang="hu-HU" sz="2400" dirty="0"/>
              <a:t>1516-ban épült gótikus csarnoktemplom.</a:t>
            </a:r>
          </a:p>
          <a:p>
            <a:r>
              <a:rPr lang="hu-HU" sz="2400" dirty="0"/>
              <a:t>Gyönyörű faragott padok és festett nemesi </a:t>
            </a:r>
            <a:r>
              <a:rPr lang="hu-HU" sz="2400" dirty="0" smtClean="0"/>
              <a:t>címerek helye.</a:t>
            </a:r>
            <a:endParaRPr lang="hu-HU" sz="2400" dirty="0"/>
          </a:p>
        </p:txBody>
      </p:sp>
      <p:pic>
        <p:nvPicPr>
          <p:cNvPr id="2050" name="Picture 2" descr="Kolozsvár, Farkas utcai templom 2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320" y="2856886"/>
            <a:ext cx="5306869" cy="298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140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E3C071-4898-4961-A629-939532B84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err="1"/>
              <a:t>Magyarlóna</a:t>
            </a:r>
            <a:endParaRPr lang="hu-HU" sz="2800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377E70D-FAA4-4376-A406-8DEE4EA42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388" y="3042042"/>
            <a:ext cx="6083299" cy="2438404"/>
          </a:xfrm>
        </p:spPr>
        <p:txBody>
          <a:bodyPr>
            <a:normAutofit/>
          </a:bodyPr>
          <a:lstStyle/>
          <a:p>
            <a:r>
              <a:rPr lang="hu-HU" sz="3200" dirty="0"/>
              <a:t>Itt lesz a harmadik </a:t>
            </a:r>
            <a:r>
              <a:rPr lang="hu-HU" sz="3200" dirty="0" smtClean="0"/>
              <a:t>szállásunk.</a:t>
            </a:r>
            <a:endParaRPr lang="hu-HU" sz="3200" dirty="0"/>
          </a:p>
        </p:txBody>
      </p:sp>
      <p:pic>
        <p:nvPicPr>
          <p:cNvPr id="5122" name="Picture 2" descr="Magyarlóna – Wikipédia">
            <a:extLst>
              <a:ext uri="{FF2B5EF4-FFF2-40B4-BE49-F238E27FC236}">
                <a16:creationId xmlns:a16="http://schemas.microsoft.com/office/drawing/2014/main" id="{650AA967-1E13-4DE3-8E5E-6B1EA921A5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677" y="1377553"/>
            <a:ext cx="5470525" cy="410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41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800" dirty="0"/>
              <a:t>Körösfő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993396" y="3031062"/>
            <a:ext cx="4641221" cy="2438404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400" dirty="0" smtClean="0"/>
              <a:t>A Sebes-Körös ered itt.</a:t>
            </a:r>
            <a:endParaRPr lang="hu-HU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400" dirty="0" smtClean="0"/>
              <a:t>Híres a református temploma és írásos hímzései.</a:t>
            </a:r>
            <a:endParaRPr lang="hu-HU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400" dirty="0"/>
              <a:t>1500-as </a:t>
            </a:r>
            <a:r>
              <a:rPr lang="hu-HU" sz="2400" dirty="0" smtClean="0"/>
              <a:t>évektől vették át a </a:t>
            </a:r>
            <a:r>
              <a:rPr lang="nb-NO" sz="2400" dirty="0" smtClean="0"/>
              <a:t>református</a:t>
            </a:r>
            <a:r>
              <a:rPr lang="hu-HU" sz="2400" dirty="0" smtClean="0"/>
              <a:t>ok a katolikusoktól.</a:t>
            </a:r>
            <a:endParaRPr lang="hu-HU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400" dirty="0"/>
              <a:t>Kalotaszeg egyik leghíresebb temploma</a:t>
            </a:r>
            <a:r>
              <a:rPr lang="hu-HU" sz="1800" dirty="0"/>
              <a:t>.</a:t>
            </a:r>
          </a:p>
        </p:txBody>
      </p:sp>
      <p:pic>
        <p:nvPicPr>
          <p:cNvPr id="7170" name="Picture 2" descr="Körösfő, a kalotaszegi falvak gyöngyszeme | Sokszínű vidé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969" y="614965"/>
            <a:ext cx="5312460" cy="298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örösfő, a kalotaszegi falvak gyöngyszeme | Sokszínű vidé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969" y="3610507"/>
            <a:ext cx="5339931" cy="262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41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Köszönöm a figyelmet !</a:t>
            </a:r>
          </a:p>
        </p:txBody>
      </p:sp>
    </p:spTree>
    <p:extLst>
      <p:ext uri="{BB962C8B-B14F-4D97-AF65-F5344CB8AC3E}">
        <p14:creationId xmlns:p14="http://schemas.microsoft.com/office/powerpoint/2010/main" val="307439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791" y="1388531"/>
            <a:ext cx="4218494" cy="1371600"/>
          </a:xfrm>
        </p:spPr>
        <p:txBody>
          <a:bodyPr>
            <a:normAutofit/>
          </a:bodyPr>
          <a:lstStyle/>
          <a:p>
            <a:r>
              <a:rPr lang="hu-HU" sz="3200" dirty="0"/>
              <a:t>Arad </a:t>
            </a:r>
            <a:r>
              <a:rPr lang="hu-HU" sz="3200" dirty="0" smtClean="0"/>
              <a:t>:</a:t>
            </a:r>
            <a:br>
              <a:rPr lang="hu-HU" sz="3200" dirty="0" smtClean="0"/>
            </a:br>
            <a:r>
              <a:rPr lang="hu-HU" sz="3200" dirty="0" smtClean="0"/>
              <a:t> </a:t>
            </a:r>
            <a:r>
              <a:rPr lang="hu-HU" sz="3200" dirty="0"/>
              <a:t>Szabadság-szobor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043790" y="3031065"/>
            <a:ext cx="5635905" cy="2438404"/>
          </a:xfrm>
        </p:spPr>
        <p:txBody>
          <a:bodyPr>
            <a:noAutofit/>
          </a:bodyPr>
          <a:lstStyle/>
          <a:p>
            <a:pPr algn="l"/>
            <a:r>
              <a:rPr lang="hu-HU" sz="2800" dirty="0"/>
              <a:t>Zala György </a:t>
            </a:r>
            <a:r>
              <a:rPr lang="hu-HU" sz="2800" dirty="0" smtClean="0"/>
              <a:t>tervezte. </a:t>
            </a:r>
            <a:endParaRPr lang="hu-HU" sz="2800" dirty="0"/>
          </a:p>
          <a:p>
            <a:pPr algn="l"/>
            <a:r>
              <a:rPr lang="hu-HU" sz="2800" dirty="0"/>
              <a:t>1890-ben állították fel . </a:t>
            </a:r>
          </a:p>
          <a:p>
            <a:pPr algn="l"/>
            <a:r>
              <a:rPr lang="hu-HU" sz="2800" dirty="0"/>
              <a:t>1924-ben </a:t>
            </a:r>
            <a:r>
              <a:rPr lang="hu-HU" sz="2800" dirty="0" smtClean="0"/>
              <a:t>lebontották. </a:t>
            </a:r>
            <a:endParaRPr lang="hu-HU" sz="2800" dirty="0"/>
          </a:p>
          <a:p>
            <a:pPr algn="l"/>
            <a:r>
              <a:rPr lang="hu-HU" sz="2800" dirty="0"/>
              <a:t>2004-ben állították fel újra a Megbékélés </a:t>
            </a:r>
            <a:r>
              <a:rPr lang="hu-HU" sz="2800" dirty="0" smtClean="0"/>
              <a:t>parkjában.</a:t>
            </a:r>
            <a:endParaRPr lang="hu-HU" sz="2800" dirty="0"/>
          </a:p>
        </p:txBody>
      </p:sp>
      <p:pic>
        <p:nvPicPr>
          <p:cNvPr id="2050" name="Picture 2" descr="Az aradi Szabadság-szobor kálváriája | A kövek mesélne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696" y="978739"/>
            <a:ext cx="3833941" cy="511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108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08655" y="5947281"/>
            <a:ext cx="1000145" cy="338667"/>
          </a:xfrm>
        </p:spPr>
        <p:txBody>
          <a:bodyPr>
            <a:normAutofit fontScale="90000"/>
          </a:bodyPr>
          <a:lstStyle/>
          <a:p>
            <a:endParaRPr lang="hu-HU" sz="2800" dirty="0"/>
          </a:p>
        </p:txBody>
      </p:sp>
      <p:pic>
        <p:nvPicPr>
          <p:cNvPr id="6" name="Picture 2" descr="Az aradi Szabadság-szobor kálváriája | A kövek mesélne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239" y="3387901"/>
            <a:ext cx="2244534" cy="299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 főalak, Hungá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239" y="738656"/>
            <a:ext cx="2204238" cy="165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z Ébredő szabadság cso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8"/>
            <a:ext cx="2272356" cy="170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 Harckészsé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" y="5097487"/>
            <a:ext cx="2266118" cy="169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z Áldozatkészsé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335" y="510499"/>
            <a:ext cx="1276069" cy="170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 Haldokló harcos csopo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967" y="5255844"/>
            <a:ext cx="2136207" cy="160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 flipH="1">
            <a:off x="9546166" y="6642099"/>
            <a:ext cx="182034" cy="618069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078967" y="4686300"/>
            <a:ext cx="2068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Haldokló harcos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10248900" y="2214765"/>
            <a:ext cx="222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Áldozatkészség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630542" y="46863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Harckészség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630542" y="1802946"/>
            <a:ext cx="187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Ébredő szabadság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089239" y="2584097"/>
            <a:ext cx="2244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 főalak: </a:t>
            </a:r>
          </a:p>
          <a:p>
            <a:pPr algn="ctr"/>
            <a:r>
              <a:rPr lang="hu-HU" sz="2400" dirty="0" smtClean="0"/>
              <a:t>Hungária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644859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Arad : Kultúrpalota 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/>
            <a:r>
              <a:rPr lang="hu-HU" sz="2000" dirty="0"/>
              <a:t>Itt vannak elhelyezve a múzeumban a tábornokok személyes tárgyai . </a:t>
            </a:r>
          </a:p>
        </p:txBody>
      </p:sp>
      <p:pic>
        <p:nvPicPr>
          <p:cNvPr id="4098" name="Picture 2" descr="Fájl:Arad - Kulturpalast - 3212.jpg – Wikipéd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865" y="1795456"/>
            <a:ext cx="5470525" cy="367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911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Dévai vár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042020" y="3031062"/>
            <a:ext cx="4616659" cy="2438404"/>
          </a:xfrm>
        </p:spPr>
        <p:txBody>
          <a:bodyPr>
            <a:normAutofit/>
          </a:bodyPr>
          <a:lstStyle/>
          <a:p>
            <a:r>
              <a:rPr lang="hu-HU" sz="2000" dirty="0" smtClean="0"/>
              <a:t>A</a:t>
            </a:r>
            <a:r>
              <a:rPr lang="hu-HU" sz="2000" dirty="0"/>
              <a:t> hajdani erődítmény az Alsó-Maros mentén </a:t>
            </a:r>
            <a:r>
              <a:rPr lang="hu-HU" sz="2000" dirty="0" smtClean="0"/>
              <a:t>található. </a:t>
            </a:r>
            <a:endParaRPr lang="hu-HU" sz="2000" dirty="0"/>
          </a:p>
          <a:p>
            <a:r>
              <a:rPr lang="hu-HU" sz="2000" dirty="0"/>
              <a:t>Egy 250 méter magas sziklán helyezkedik </a:t>
            </a:r>
            <a:r>
              <a:rPr lang="hu-HU" sz="2000" dirty="0" smtClean="0"/>
              <a:t>el.</a:t>
            </a:r>
            <a:endParaRPr lang="hu-HU" sz="2000" dirty="0"/>
          </a:p>
        </p:txBody>
      </p:sp>
      <p:pic>
        <p:nvPicPr>
          <p:cNvPr id="4098" name="Picture 2" descr="Déva vára – Wikipéd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920" y="489087"/>
            <a:ext cx="4250194" cy="273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éva vára » KirándulásTipp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920" y="3150580"/>
            <a:ext cx="4250194" cy="318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844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6EC077-0C58-4A6F-ADED-3D4885EBA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Csernakeresztúr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2320A0D-5716-4CD1-AA74-9C8123A31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3810" y="3031062"/>
            <a:ext cx="3718455" cy="2438404"/>
          </a:xfrm>
        </p:spPr>
        <p:txBody>
          <a:bodyPr>
            <a:normAutofit/>
          </a:bodyPr>
          <a:lstStyle/>
          <a:p>
            <a:r>
              <a:rPr lang="hu-HU" sz="2000" dirty="0"/>
              <a:t>Itt lesz az első </a:t>
            </a:r>
            <a:r>
              <a:rPr lang="hu-HU" sz="2000" dirty="0" smtClean="0"/>
              <a:t>szállásunk.</a:t>
            </a:r>
            <a:endParaRPr lang="hu-HU" sz="2000" dirty="0"/>
          </a:p>
          <a:p>
            <a:r>
              <a:rPr lang="hu-HU" sz="2000" dirty="0"/>
              <a:t>Egy kicsi egy </a:t>
            </a:r>
            <a:r>
              <a:rPr lang="hu-HU" sz="2000" dirty="0" smtClean="0"/>
              <a:t>utcás falu.</a:t>
            </a:r>
            <a:endParaRPr lang="hu-HU" sz="2000" dirty="0"/>
          </a:p>
          <a:p>
            <a:endParaRPr lang="hu-HU" sz="2000" dirty="0"/>
          </a:p>
          <a:p>
            <a:endParaRPr lang="hu-HU" sz="2000" dirty="0"/>
          </a:p>
        </p:txBody>
      </p:sp>
      <p:pic>
        <p:nvPicPr>
          <p:cNvPr id="3076" name="Picture 4" descr="Csernakeresztúr | Nisztor Panzió">
            <a:extLst>
              <a:ext uri="{FF2B5EF4-FFF2-40B4-BE49-F238E27FC236}">
                <a16:creationId xmlns:a16="http://schemas.microsoft.com/office/drawing/2014/main" id="{AA947D96-42B3-4E65-93EB-0DED067B72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440" y="1599280"/>
            <a:ext cx="5944433" cy="396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78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Vajdahunyad vára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901148" y="3031064"/>
            <a:ext cx="5194851" cy="3064935"/>
          </a:xfrm>
        </p:spPr>
        <p:txBody>
          <a:bodyPr>
            <a:noAutofit/>
          </a:bodyPr>
          <a:lstStyle/>
          <a:p>
            <a:r>
              <a:rPr lang="hu-HU" sz="2000" dirty="0"/>
              <a:t>Gótikus, majd reneszánsz stílusban építették.</a:t>
            </a:r>
          </a:p>
          <a:p>
            <a:r>
              <a:rPr lang="hu-HU" sz="2000" dirty="0"/>
              <a:t>A Hunyadi család ősei kapták a várat az 1300-as években a királytól.</a:t>
            </a:r>
          </a:p>
          <a:p>
            <a:r>
              <a:rPr lang="hu-HU" sz="2000" dirty="0"/>
              <a:t>Belső várudvara szabálytalan, ötszög alakú.</a:t>
            </a:r>
          </a:p>
        </p:txBody>
      </p:sp>
      <p:pic>
        <p:nvPicPr>
          <p:cNvPr id="3074" name="Picture 2" descr="Kívül csoda, belül üresség - Vajdahunyad vára - Monarchia túrá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29" y="1845307"/>
            <a:ext cx="4927972" cy="369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309C83E6-C67B-4BB3-8624-16435058D1F3}"/>
              </a:ext>
            </a:extLst>
          </p:cNvPr>
          <p:cNvSpPr txBox="1"/>
          <p:nvPr/>
        </p:nvSpPr>
        <p:spPr>
          <a:xfrm>
            <a:off x="2354126" y="1137421"/>
            <a:ext cx="3008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/>
              <a:t>2. nap</a:t>
            </a:r>
          </a:p>
        </p:txBody>
      </p:sp>
    </p:spTree>
    <p:extLst>
      <p:ext uri="{BB962C8B-B14F-4D97-AF65-F5344CB8AC3E}">
        <p14:creationId xmlns:p14="http://schemas.microsoft.com/office/powerpoint/2010/main" val="3140508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Segesvár : Óratorony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87897" y="3031065"/>
            <a:ext cx="5022574" cy="2438404"/>
          </a:xfrm>
        </p:spPr>
        <p:txBody>
          <a:bodyPr/>
          <a:lstStyle/>
          <a:p>
            <a:r>
              <a:rPr lang="hu-HU" sz="2000" dirty="0"/>
              <a:t>A város </a:t>
            </a:r>
            <a:r>
              <a:rPr lang="hu-HU" sz="2000" dirty="0" smtClean="0"/>
              <a:t>jelképe </a:t>
            </a:r>
            <a:r>
              <a:rPr lang="hu-HU" sz="2000" dirty="0"/>
              <a:t>az egyik legismertebb </a:t>
            </a:r>
            <a:r>
              <a:rPr lang="hu-HU" sz="2000" dirty="0" smtClean="0"/>
              <a:t>műemlék.</a:t>
            </a:r>
            <a:endParaRPr lang="hu-HU" sz="2000" dirty="0"/>
          </a:p>
          <a:p>
            <a:r>
              <a:rPr lang="hu-HU" sz="2000" dirty="0" smtClean="0"/>
              <a:t>Az </a:t>
            </a:r>
            <a:r>
              <a:rPr lang="hu-HU" sz="2000" dirty="0" smtClean="0"/>
              <a:t>Óra</a:t>
            </a:r>
            <a:r>
              <a:rPr lang="hu-HU" sz="2000" dirty="0" smtClean="0"/>
              <a:t>torony </a:t>
            </a:r>
            <a:r>
              <a:rPr lang="hu-HU" sz="2000" dirty="0"/>
              <a:t>a világörökség </a:t>
            </a:r>
            <a:r>
              <a:rPr lang="hu-HU" sz="2000" dirty="0" smtClean="0"/>
              <a:t>része.</a:t>
            </a:r>
            <a:endParaRPr lang="hu-HU" sz="2000" dirty="0"/>
          </a:p>
          <a:p>
            <a:endParaRPr lang="hu-HU" dirty="0"/>
          </a:p>
        </p:txBody>
      </p:sp>
      <p:pic>
        <p:nvPicPr>
          <p:cNvPr id="6146" name="Picture 2" descr="Segesvár - Felsőváros - Óra-torony - panoramio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499" y="763832"/>
            <a:ext cx="3531655" cy="531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03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us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301</TotalTime>
  <Words>405</Words>
  <Application>Microsoft Office PowerPoint</Application>
  <PresentationFormat>Szélesvásznú</PresentationFormat>
  <Paragraphs>94</Paragraphs>
  <Slides>25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28" baseType="lpstr">
      <vt:lpstr>Arial</vt:lpstr>
      <vt:lpstr>Garamond</vt:lpstr>
      <vt:lpstr>Organikus</vt:lpstr>
      <vt:lpstr>Elek apó meséi:  Erdélyi legendák és mondák nyomában </vt:lpstr>
      <vt:lpstr>Arad : a vértanúk vesztőhelye  </vt:lpstr>
      <vt:lpstr>Arad :  Szabadság-szobor</vt:lpstr>
      <vt:lpstr>PowerPoint-bemutató</vt:lpstr>
      <vt:lpstr>Arad : Kultúrpalota </vt:lpstr>
      <vt:lpstr>Dévai vár</vt:lpstr>
      <vt:lpstr>Csernakeresztúr</vt:lpstr>
      <vt:lpstr>Vajdahunyad vára</vt:lpstr>
      <vt:lpstr>Segesvár : Óratorony</vt:lpstr>
      <vt:lpstr>Segesvár : Diáklépcső</vt:lpstr>
      <vt:lpstr>Segesvár :Petőfi-szobor</vt:lpstr>
      <vt:lpstr>Székelyudvarhely: Milleniumi emlékmű </vt:lpstr>
      <vt:lpstr>Székelyudvarhely :  Orbán Balázs szobra</vt:lpstr>
      <vt:lpstr>Bögöz</vt:lpstr>
      <vt:lpstr>Farkaslaka </vt:lpstr>
      <vt:lpstr>Gyilkos-tó</vt:lpstr>
      <vt:lpstr>Békás-szoros</vt:lpstr>
      <vt:lpstr>A Tordai-hasadék</vt:lpstr>
      <vt:lpstr> Tordai sóbánya</vt:lpstr>
      <vt:lpstr>Kolozsvár  Szent Mihály templom</vt:lpstr>
      <vt:lpstr>Kolozsvár  Mátyás király szülőháza</vt:lpstr>
      <vt:lpstr>Kolozsvár  Farkas utcai református templom</vt:lpstr>
      <vt:lpstr>Magyarlóna</vt:lpstr>
      <vt:lpstr>Körösfő</vt:lpstr>
      <vt:lpstr>Köszönöm a figyelmet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Erdély nevezetességei</dc:title>
  <dc:creator>Márkó</dc:creator>
  <cp:lastModifiedBy>Horváth Matild</cp:lastModifiedBy>
  <cp:revision>31</cp:revision>
  <dcterms:created xsi:type="dcterms:W3CDTF">2023-04-02T11:36:09Z</dcterms:created>
  <dcterms:modified xsi:type="dcterms:W3CDTF">2023-05-25T13:09:12Z</dcterms:modified>
</cp:coreProperties>
</file>