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AB74575D-B6EA-4A09-B28E-2A05B2BA3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818" y="4412841"/>
            <a:ext cx="8621594" cy="1293303"/>
          </a:xfrm>
        </p:spPr>
        <p:txBody>
          <a:bodyPr/>
          <a:lstStyle/>
          <a:p>
            <a:r>
              <a:rPr lang="hu-HU" sz="1600" dirty="0" smtClean="0">
                <a:latin typeface="Forte" panose="03060902040502070203" pitchFamily="66" charset="0"/>
              </a:rPr>
              <a:t>Készítette: Talabér </a:t>
            </a:r>
            <a:r>
              <a:rPr lang="hu-HU" sz="1600" dirty="0">
                <a:latin typeface="Forte" panose="03060902040502070203" pitchFamily="66" charset="0"/>
              </a:rPr>
              <a:t>Dóra</a:t>
            </a:r>
            <a:r>
              <a:rPr lang="hu-HU" dirty="0"/>
              <a:t> </a:t>
            </a:r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B57622DD-30CF-4EDE-AD1B-F1EDA4278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566" y="717260"/>
            <a:ext cx="10536573" cy="3506597"/>
          </a:xfrm>
        </p:spPr>
        <p:txBody>
          <a:bodyPr/>
          <a:lstStyle/>
          <a:p>
            <a:r>
              <a:rPr lang="hu-HU" sz="5400" dirty="0">
                <a:latin typeface="Cambria" panose="02040503050406030204" pitchFamily="18" charset="0"/>
                <a:ea typeface="Cambria" panose="02040503050406030204" pitchFamily="18" charset="0"/>
              </a:rPr>
              <a:t>Elek Apó meséi: Erdélyi legendák és mondák nyomában.</a:t>
            </a:r>
          </a:p>
        </p:txBody>
      </p:sp>
    </p:spTree>
    <p:extLst>
      <p:ext uri="{BB962C8B-B14F-4D97-AF65-F5344CB8AC3E}">
        <p14:creationId xmlns:p14="http://schemas.microsoft.com/office/powerpoint/2010/main" val="19559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0861" y="731520"/>
            <a:ext cx="4064924" cy="1238596"/>
          </a:xfrm>
        </p:spPr>
        <p:txBody>
          <a:bodyPr/>
          <a:lstStyle/>
          <a:p>
            <a:r>
              <a:rPr lang="hu-HU" sz="3600" dirty="0" smtClean="0"/>
              <a:t>A lovagterem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47" y="116377"/>
            <a:ext cx="6138632" cy="4089863"/>
          </a:xfrm>
          <a:prstGeom prst="roundRect">
            <a:avLst>
              <a:gd name="adj" fmla="val 4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" y="2502131"/>
            <a:ext cx="5730104" cy="4297578"/>
          </a:xfrm>
          <a:prstGeom prst="roundRect">
            <a:avLst>
              <a:gd name="adj" fmla="val 53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17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" y="124691"/>
            <a:ext cx="4488873" cy="2053244"/>
          </a:xfrm>
        </p:spPr>
        <p:txBody>
          <a:bodyPr/>
          <a:lstStyle/>
          <a:p>
            <a:r>
              <a:rPr lang="hu-HU" sz="3600" dirty="0" smtClean="0"/>
              <a:t>A budapesti Vajdahunyad-vár. 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0" y="112222"/>
            <a:ext cx="4131426" cy="4131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7563"/>
            <a:ext cx="7805689" cy="4392000"/>
          </a:xfrm>
          <a:prstGeom prst="roundRect">
            <a:avLst>
              <a:gd name="adj" fmla="val 57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zövegdoboz 4"/>
          <p:cNvSpPr txBox="1"/>
          <p:nvPr/>
        </p:nvSpPr>
        <p:spPr>
          <a:xfrm>
            <a:off x="8079971" y="4788131"/>
            <a:ext cx="386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Ennek a várnak a kicsinyített mását építette fel Alpár Ignác 1896-ban a millennium</a:t>
            </a:r>
          </a:p>
          <a:p>
            <a:r>
              <a:rPr lang="hu-HU" b="1" dirty="0"/>
              <a:t>tiszteletére Budapesten.</a:t>
            </a:r>
          </a:p>
        </p:txBody>
      </p:sp>
    </p:spTree>
    <p:extLst>
      <p:ext uri="{BB962C8B-B14F-4D97-AF65-F5344CB8AC3E}">
        <p14:creationId xmlns:p14="http://schemas.microsoft.com/office/powerpoint/2010/main" val="42551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25338" y="174569"/>
            <a:ext cx="4114800" cy="606827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Csernakeresztúr</a:t>
            </a:r>
            <a:endParaRPr lang="hu-HU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16130" y="1521231"/>
            <a:ext cx="6932815" cy="1288472"/>
          </a:xfrm>
        </p:spPr>
        <p:txBody>
          <a:bodyPr>
            <a:noAutofit/>
          </a:bodyPr>
          <a:lstStyle/>
          <a:p>
            <a:r>
              <a:rPr lang="hu-HU" sz="2800" b="1" dirty="0"/>
              <a:t>A Hunyad megyében élő dévai csángók</a:t>
            </a:r>
          </a:p>
          <a:p>
            <a:pPr>
              <a:spcBef>
                <a:spcPts val="0"/>
              </a:spcBef>
            </a:pPr>
            <a:r>
              <a:rPr lang="hu-HU" sz="2800" b="1" dirty="0"/>
              <a:t>legjelentősebb faluja. A csángók a Kárpátokon túli román területekről 1911-ben </a:t>
            </a:r>
            <a:r>
              <a:rPr lang="hu-HU" sz="2800" b="1" dirty="0" smtClean="0"/>
              <a:t>telepedtek ide</a:t>
            </a:r>
            <a:r>
              <a:rPr lang="hu-HU" sz="2800" b="1" dirty="0"/>
              <a:t>. </a:t>
            </a:r>
          </a:p>
          <a:p>
            <a:pPr>
              <a:spcBef>
                <a:spcPts val="0"/>
              </a:spcBef>
            </a:pPr>
            <a:r>
              <a:rPr lang="hu-HU" sz="2800" b="1" dirty="0" smtClean="0"/>
              <a:t>Jellegzetes </a:t>
            </a:r>
            <a:r>
              <a:rPr lang="hu-HU" sz="2800" b="1" dirty="0"/>
              <a:t>1 utcás település. A falu 60%-a magyar.</a:t>
            </a:r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>
          <a:xfrm>
            <a:off x="7439891" y="83129"/>
            <a:ext cx="4572001" cy="6531430"/>
          </a:xfrm>
          <a:prstGeom prst="roundRect">
            <a:avLst>
              <a:gd name="adj" fmla="val 1477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73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47557" y="141316"/>
            <a:ext cx="1487978" cy="631768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Déva</a:t>
            </a:r>
            <a:r>
              <a:rPr lang="hu-H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hu-HU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32509" y="1230283"/>
            <a:ext cx="5503026" cy="2917768"/>
          </a:xfrm>
        </p:spPr>
        <p:txBody>
          <a:bodyPr>
            <a:noAutofit/>
          </a:bodyPr>
          <a:lstStyle/>
          <a:p>
            <a:r>
              <a:rPr lang="hu-HU" sz="2400" b="1" dirty="0"/>
              <a:t>Déva vára</a:t>
            </a:r>
            <a:r>
              <a:rPr lang="hu-HU" sz="2400" dirty="0"/>
              <a:t> hajdani erődítmény az Alsó-Maros mentén, a Déva város fölé emelkedő hegyen, egy 250 méter magas sziklán.</a:t>
            </a:r>
          </a:p>
          <a:p>
            <a:pPr>
              <a:spcBef>
                <a:spcPts val="0"/>
              </a:spcBef>
            </a:pPr>
            <a:r>
              <a:rPr lang="hu-HU" sz="2400" dirty="0" smtClean="0"/>
              <a:t>A Maros</a:t>
            </a:r>
            <a:r>
              <a:rPr lang="hu-HU" sz="2400" dirty="0"/>
              <a:t> bal partján. Hadi értéke igazán csak a 17. században </a:t>
            </a:r>
            <a:r>
              <a:rPr lang="hu-HU" sz="2400" dirty="0" smtClean="0"/>
              <a:t>volt. </a:t>
            </a:r>
            <a:r>
              <a:rPr lang="hu-HU" sz="2400" dirty="0"/>
              <a:t>A </a:t>
            </a:r>
            <a:r>
              <a:rPr lang="hu-HU" sz="2400" dirty="0" smtClean="0"/>
              <a:t>18-19</a:t>
            </a:r>
            <a:r>
              <a:rPr lang="hu-HU" sz="2400" dirty="0" smtClean="0"/>
              <a:t>. század</a:t>
            </a:r>
            <a:r>
              <a:rPr lang="hu-HU" sz="2400" dirty="0"/>
              <a:t> fordulóján veszítette el jelentőségét. Ma romos állapotban van. </a:t>
            </a:r>
            <a:r>
              <a:rPr lang="hu-HU" sz="2400" dirty="0" smtClean="0"/>
              <a:t>A </a:t>
            </a:r>
            <a:r>
              <a:rPr lang="hu-HU" sz="2400" dirty="0"/>
              <a:t>vár számos birtokosa közül a legjelentősebbek Hunyadi </a:t>
            </a:r>
            <a:r>
              <a:rPr lang="hu-HU" sz="2400" dirty="0" smtClean="0"/>
              <a:t>János</a:t>
            </a:r>
            <a:r>
              <a:rPr lang="hu-HU" sz="2400" dirty="0"/>
              <a:t>, Szapolyai János, Bocskai István és Bethlen </a:t>
            </a:r>
            <a:r>
              <a:rPr lang="hu-HU" sz="2400" dirty="0" smtClean="0"/>
              <a:t>Gábor.</a:t>
            </a:r>
            <a:endParaRPr lang="hu-HU" sz="2400" dirty="0"/>
          </a:p>
        </p:txBody>
      </p:sp>
      <p:pic>
        <p:nvPicPr>
          <p:cNvPr id="9" name="Kép helye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r="30312"/>
          <a:stretch>
            <a:fillRect/>
          </a:stretch>
        </p:blipFill>
        <p:spPr>
          <a:xfrm>
            <a:off x="7356764" y="66502"/>
            <a:ext cx="4655128" cy="6614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17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19628" y="871814"/>
            <a:ext cx="4189615" cy="1695306"/>
          </a:xfrm>
        </p:spPr>
        <p:txBody>
          <a:bodyPr/>
          <a:lstStyle/>
          <a:p>
            <a:r>
              <a:rPr lang="hu-HU" sz="3600" dirty="0" smtClean="0"/>
              <a:t>A vár belseje 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9544" r="19360"/>
          <a:stretch/>
        </p:blipFill>
        <p:spPr>
          <a:xfrm>
            <a:off x="108065" y="2567120"/>
            <a:ext cx="6101542" cy="4182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5"/>
          <a:stretch/>
        </p:blipFill>
        <p:spPr>
          <a:xfrm>
            <a:off x="6317674" y="74814"/>
            <a:ext cx="5777346" cy="406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19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6131" y="91441"/>
            <a:ext cx="6026727" cy="980902"/>
          </a:xfrm>
        </p:spPr>
        <p:txBody>
          <a:bodyPr/>
          <a:lstStyle/>
          <a:p>
            <a:r>
              <a:rPr lang="hu-HU" sz="3600" dirty="0" smtClean="0"/>
              <a:t>Déva vára régen.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t="4011" r="1611" b="5150"/>
          <a:stretch/>
        </p:blipFill>
        <p:spPr>
          <a:xfrm>
            <a:off x="2693323" y="1005839"/>
            <a:ext cx="9035936" cy="5628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93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55374" y="-83127"/>
            <a:ext cx="2485505" cy="814647"/>
          </a:xfrm>
        </p:spPr>
        <p:txBody>
          <a:bodyPr/>
          <a:lstStyle/>
          <a:p>
            <a:r>
              <a:rPr lang="hu-H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Segesvár</a:t>
            </a:r>
            <a:endParaRPr lang="hu-H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33004" y="980901"/>
            <a:ext cx="6118167" cy="1221971"/>
          </a:xfrm>
        </p:spPr>
        <p:txBody>
          <a:bodyPr>
            <a:normAutofit lnSpcReduction="10000"/>
          </a:bodyPr>
          <a:lstStyle/>
          <a:p>
            <a:r>
              <a:rPr lang="hu-HU" dirty="0"/>
              <a:t> </a:t>
            </a:r>
            <a:r>
              <a:rPr lang="hu-HU" sz="1600" dirty="0"/>
              <a:t>Szász </a:t>
            </a:r>
            <a:r>
              <a:rPr lang="hu-HU" sz="1600" dirty="0" smtClean="0"/>
              <a:t>szék</a:t>
            </a:r>
            <a:r>
              <a:rPr lang="hu-HU" sz="1600" dirty="0"/>
              <a:t> </a:t>
            </a:r>
            <a:r>
              <a:rPr lang="hu-HU" sz="1600" dirty="0" smtClean="0"/>
              <a:t>központja</a:t>
            </a:r>
            <a:r>
              <a:rPr lang="hu-HU" sz="1600" dirty="0"/>
              <a:t>, majd </a:t>
            </a:r>
            <a:r>
              <a:rPr lang="hu-HU" sz="1600" dirty="0" smtClean="0"/>
              <a:t>Nagy-Küküllő </a:t>
            </a:r>
            <a:r>
              <a:rPr lang="hu-HU" sz="1600" dirty="0"/>
              <a:t>vármegye székhelye volt. Közép- és Kelet-Európa egyik legjobban megőrzött középkori </a:t>
            </a:r>
            <a:r>
              <a:rPr lang="hu-HU" sz="1600" dirty="0" smtClean="0"/>
              <a:t>városkomplexuma. A </a:t>
            </a:r>
            <a:r>
              <a:rPr lang="hu-HU" sz="1600" dirty="0"/>
              <a:t>várost a 12. század második felében alapították a szászok, amikor megkezdték az erdélyi területek </a:t>
            </a:r>
            <a:r>
              <a:rPr lang="hu-HU" sz="1600" dirty="0" smtClean="0"/>
              <a:t>benépesítését.</a:t>
            </a:r>
            <a:endParaRPr lang="hu-HU" sz="1600" dirty="0"/>
          </a:p>
        </p:txBody>
      </p:sp>
      <p:pic>
        <p:nvPicPr>
          <p:cNvPr id="9" name="Kép helye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2" b="4732"/>
          <a:stretch>
            <a:fillRect/>
          </a:stretch>
        </p:blipFill>
        <p:spPr>
          <a:xfrm>
            <a:off x="3399906" y="2299957"/>
            <a:ext cx="8642506" cy="4449395"/>
          </a:xfrm>
          <a:prstGeom prst="roundRect">
            <a:avLst>
              <a:gd name="adj" fmla="val 8316"/>
            </a:avLst>
          </a:prstGeom>
        </p:spPr>
      </p:pic>
      <p:sp>
        <p:nvSpPr>
          <p:cNvPr id="10" name="Szövegdoboz 9"/>
          <p:cNvSpPr txBox="1"/>
          <p:nvPr/>
        </p:nvSpPr>
        <p:spPr>
          <a:xfrm>
            <a:off x="257695" y="4314306"/>
            <a:ext cx="2934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Itt született Apor Vilmos püspök, 1945-ben Győrben védte az asszonyokat orosz katonáktól</a:t>
            </a:r>
            <a:r>
              <a:rPr lang="hu-HU" sz="1600" b="1" dirty="0" smtClean="0"/>
              <a:t>, amig le nem lőtték. 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13487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99754"/>
            <a:ext cx="7459288" cy="806333"/>
          </a:xfrm>
        </p:spPr>
        <p:txBody>
          <a:bodyPr/>
          <a:lstStyle/>
          <a:p>
            <a:r>
              <a:rPr lang="hu-HU" sz="3600" dirty="0" smtClean="0"/>
              <a:t>A híres </a:t>
            </a:r>
            <a:r>
              <a:rPr lang="hu-HU" sz="3600" dirty="0" smtClean="0"/>
              <a:t>templom, a</a:t>
            </a:r>
            <a:br>
              <a:rPr lang="hu-HU" sz="3600" dirty="0" smtClean="0"/>
            </a:br>
            <a:r>
              <a:rPr lang="hu-HU" sz="3600" b="1" u="sng" dirty="0" err="1" smtClean="0"/>
              <a:t>Bergkirche</a:t>
            </a:r>
            <a:endParaRPr lang="hu-HU" sz="3600" b="1" u="sng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" y="1896235"/>
            <a:ext cx="6434051" cy="482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7" y="99754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39" y="3481773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83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005" y="149629"/>
            <a:ext cx="6217920" cy="1703619"/>
          </a:xfrm>
        </p:spPr>
        <p:txBody>
          <a:bodyPr/>
          <a:lstStyle/>
          <a:p>
            <a:r>
              <a:rPr lang="hu-HU" sz="3600" dirty="0" smtClean="0"/>
              <a:t>Petőfi Sándor </a:t>
            </a:r>
            <a:r>
              <a:rPr lang="hu-HU" sz="3600" dirty="0" smtClean="0"/>
              <a:t>szobrai 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739151" y="1254123"/>
            <a:ext cx="2402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accent1"/>
                </a:solidFill>
              </a:rPr>
              <a:t>Kiskunfélegyháza</a:t>
            </a:r>
            <a:endParaRPr lang="hu-HU" sz="2000" dirty="0">
              <a:solidFill>
                <a:schemeClr val="accent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3" t="10510" r="17527" b="1054"/>
          <a:stretch/>
        </p:blipFill>
        <p:spPr>
          <a:xfrm>
            <a:off x="7695129" y="1676095"/>
            <a:ext cx="4389120" cy="50541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8727" r="1150" b="4484"/>
          <a:stretch/>
        </p:blipFill>
        <p:spPr>
          <a:xfrm>
            <a:off x="3566166" y="1665164"/>
            <a:ext cx="4084940" cy="5076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0"/>
          <a:stretch/>
        </p:blipFill>
        <p:spPr>
          <a:xfrm>
            <a:off x="92176" y="1654233"/>
            <a:ext cx="3429967" cy="5076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566166" y="1244711"/>
            <a:ext cx="338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accent1"/>
                </a:solidFill>
              </a:rPr>
              <a:t>Segesvár</a:t>
            </a:r>
            <a:endParaRPr lang="hu-HU" sz="2000" dirty="0">
              <a:solidFill>
                <a:schemeClr val="accent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33005" y="1244711"/>
            <a:ext cx="3080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accent1"/>
                </a:solidFill>
              </a:rPr>
              <a:t>Fehéregyháza</a:t>
            </a:r>
            <a:endParaRPr lang="hu-H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1" y="91440"/>
            <a:ext cx="7298574" cy="1055716"/>
          </a:xfrm>
        </p:spPr>
        <p:txBody>
          <a:bodyPr/>
          <a:lstStyle/>
          <a:p>
            <a:r>
              <a:rPr lang="hu-HU" sz="3600" dirty="0" smtClean="0"/>
              <a:t>Diáklépcső-</a:t>
            </a:r>
            <a:r>
              <a:rPr lang="hu-HU" sz="3600" b="1" u="sng" dirty="0" err="1" smtClean="0"/>
              <a:t>Schüllertreppe</a:t>
            </a:r>
            <a:endParaRPr lang="hu-HU" b="1" u="sng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43" y="224444"/>
            <a:ext cx="4833000" cy="6444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33450" y="1922950"/>
            <a:ext cx="63010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1642-ben épült. A fedett lépcső a vár főterétől a várhegyre vezet. A felsővárost kötötte össze a várhegy legmagasabb pontjával, az evangélikus templom mellett álló iskolával, melyet 1522-ben említettek először források. Az 1849-es átalakítási munkálatok nyomán csupán 175 lépcsőfok maradt az eredeti 300-ból.</a:t>
            </a:r>
          </a:p>
        </p:txBody>
      </p:sp>
    </p:spTree>
    <p:extLst>
      <p:ext uri="{BB962C8B-B14F-4D97-AF65-F5344CB8AC3E}">
        <p14:creationId xmlns:p14="http://schemas.microsoft.com/office/powerpoint/2010/main" val="42234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3DDD2F-858F-4902-8461-C92D6F2A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0" y="419452"/>
            <a:ext cx="9194334" cy="603014"/>
          </a:xfrm>
        </p:spPr>
        <p:txBody>
          <a:bodyPr/>
          <a:lstStyle/>
          <a:p>
            <a:pPr algn="ctr"/>
            <a:r>
              <a:rPr lang="hu-HU" sz="40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Arad</a:t>
            </a:r>
            <a:r>
              <a:rPr lang="hu-HU" dirty="0"/>
              <a:t> 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2226693-9119-4141-863D-F566414F9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393" y="1373317"/>
            <a:ext cx="4670302" cy="4651693"/>
          </a:xfrm>
        </p:spPr>
        <p:txBody>
          <a:bodyPr/>
          <a:lstStyle/>
          <a:p>
            <a:r>
              <a:rPr lang="hu-HU" dirty="0"/>
              <a:t> </a:t>
            </a:r>
            <a:r>
              <a:rPr lang="hu-HU" sz="1600" dirty="0"/>
              <a:t>A 20. században Kisszentmiklós, Mikelaka, Újarad és Zsigmondháza településeket csatolták hozzá. Nyugat-Románia harmadik legnagyobb városa, Temesvár és Nagyvárad után, 159 704 lakosával pedig Románia 12. legnagyobb városa.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5307A32-DE68-49B1-9A42-DC7A6D49D8B6}"/>
              </a:ext>
            </a:extLst>
          </p:cNvPr>
          <p:cNvSpPr txBox="1"/>
          <p:nvPr/>
        </p:nvSpPr>
        <p:spPr>
          <a:xfrm>
            <a:off x="159393" y="4303552"/>
            <a:ext cx="368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Szabadság-szobor Aradon. </a:t>
            </a:r>
            <a:endParaRPr lang="hu-HU" dirty="0"/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A280F0FD-76D8-495A-8B3A-12CD3D3D4233}"/>
              </a:ext>
            </a:extLst>
          </p:cNvPr>
          <p:cNvCxnSpPr>
            <a:cxnSpLocks/>
          </p:cNvCxnSpPr>
          <p:nvPr/>
        </p:nvCxnSpPr>
        <p:spPr>
          <a:xfrm flipV="1">
            <a:off x="3473042" y="3699164"/>
            <a:ext cx="2470558" cy="7805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Kép 14">
            <a:extLst>
              <a:ext uri="{FF2B5EF4-FFF2-40B4-BE49-F238E27FC236}">
                <a16:creationId xmlns:a16="http://schemas.microsoft.com/office/drawing/2014/main" id="{2E505EC6-417A-4561-9F23-BF6326CF6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9" r="1258"/>
          <a:stretch/>
        </p:blipFill>
        <p:spPr>
          <a:xfrm>
            <a:off x="6023297" y="1350627"/>
            <a:ext cx="5912658" cy="522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42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28423" y="83126"/>
            <a:ext cx="2886799" cy="1362797"/>
          </a:xfrm>
        </p:spPr>
        <p:txBody>
          <a:bodyPr/>
          <a:lstStyle/>
          <a:p>
            <a:r>
              <a:rPr lang="hu-HU" sz="3600" dirty="0" smtClean="0"/>
              <a:t>Óratorony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" b="4887"/>
          <a:stretch/>
        </p:blipFill>
        <p:spPr>
          <a:xfrm>
            <a:off x="7581746" y="548639"/>
            <a:ext cx="4523936" cy="6192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" y="555323"/>
            <a:ext cx="4463961" cy="6186298"/>
          </a:xfrm>
          <a:prstGeom prst="roundRect">
            <a:avLst>
              <a:gd name="adj" fmla="val 151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/>
          <p:cNvSpPr txBox="1"/>
          <p:nvPr/>
        </p:nvSpPr>
        <p:spPr>
          <a:xfrm>
            <a:off x="4694947" y="1504112"/>
            <a:ext cx="28031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 </a:t>
            </a:r>
            <a:r>
              <a:rPr lang="hu-HU" b="1" dirty="0"/>
              <a:t>segesvári óratorony</a:t>
            </a:r>
            <a:r>
              <a:rPr lang="hu-HU" dirty="0"/>
              <a:t> a város jelképe és egyik legismertebb műemléke</a:t>
            </a:r>
            <a:r>
              <a:rPr lang="hu-HU" dirty="0" smtClean="0"/>
              <a:t>,</a:t>
            </a:r>
            <a:r>
              <a:rPr lang="hu-HU" dirty="0"/>
              <a:t> </a:t>
            </a:r>
            <a:r>
              <a:rPr lang="hu-HU" dirty="0" smtClean="0"/>
              <a:t>Segesvár </a:t>
            </a:r>
            <a:r>
              <a:rPr lang="hu-HU" dirty="0"/>
              <a:t>történelmi központja világörökségi </a:t>
            </a:r>
            <a:r>
              <a:rPr lang="hu-HU" dirty="0" smtClean="0"/>
              <a:t>helyszín.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95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55375" y="149629"/>
            <a:ext cx="3399905" cy="606829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Farkaslaka</a:t>
            </a:r>
            <a:endParaRPr lang="hu-HU" sz="40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8067" r="10030" b="8067"/>
          <a:stretch/>
        </p:blipFill>
        <p:spPr>
          <a:xfrm>
            <a:off x="4073235" y="1097279"/>
            <a:ext cx="8030096" cy="442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0" y="1301404"/>
            <a:ext cx="4148051" cy="3433156"/>
          </a:xfrm>
        </p:spPr>
        <p:txBody>
          <a:bodyPr>
            <a:noAutofit/>
          </a:bodyPr>
          <a:lstStyle/>
          <a:p>
            <a:r>
              <a:rPr lang="hu-HU" sz="2000" dirty="0"/>
              <a:t>A hagyomány szerint tehát, amit korabeli leletek is bizonyítanak, a falu eredetileg a 2 km-re keletre levő magaslati dombokon feküdt, és Péterfalva volt a neve. Talán rossz megközelíthetősége és a völgyben futó Nyikó patak gazdasági előnyei miatt hagyták el lakói, amikor a mai Farkaslaka területére telepedtek. </a:t>
            </a:r>
            <a:r>
              <a:rPr lang="hu-HU" sz="2000" dirty="0" smtClean="0"/>
              <a:t>1566-ban </a:t>
            </a:r>
            <a:r>
              <a:rPr lang="hu-HU" sz="2000" dirty="0"/>
              <a:t>említi első ízben írásos dokumentum Farkaslaka néven.</a:t>
            </a:r>
          </a:p>
        </p:txBody>
      </p:sp>
    </p:spTree>
    <p:extLst>
      <p:ext uri="{BB962C8B-B14F-4D97-AF65-F5344CB8AC3E}">
        <p14:creationId xmlns:p14="http://schemas.microsoft.com/office/powerpoint/2010/main" val="23188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34145" y="141316"/>
            <a:ext cx="7306888" cy="872837"/>
          </a:xfrm>
        </p:spPr>
        <p:txBody>
          <a:bodyPr/>
          <a:lstStyle/>
          <a:p>
            <a:r>
              <a:rPr lang="hu-HU" sz="3600" dirty="0" smtClean="0"/>
              <a:t>Tamási Áron művei 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73330" y="1014153"/>
            <a:ext cx="2801389" cy="532014"/>
          </a:xfrm>
        </p:spPr>
        <p:txBody>
          <a:bodyPr/>
          <a:lstStyle/>
          <a:p>
            <a:r>
              <a:rPr lang="hu-HU" sz="2000" dirty="0" smtClean="0"/>
              <a:t>Ábel a rengetegben</a:t>
            </a:r>
            <a:endParaRPr lang="hu-HU" sz="200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3876039" y="1014153"/>
            <a:ext cx="2936241" cy="576262"/>
          </a:xfrm>
        </p:spPr>
        <p:txBody>
          <a:bodyPr/>
          <a:lstStyle/>
          <a:p>
            <a:r>
              <a:rPr lang="hu-HU" sz="2000" dirty="0" smtClean="0"/>
              <a:t>Ábel Amerikában</a:t>
            </a:r>
            <a:endParaRPr lang="hu-HU" sz="2000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3"/>
          </p:nvPr>
        </p:nvSpPr>
        <p:spPr>
          <a:xfrm>
            <a:off x="7055774" y="1014153"/>
            <a:ext cx="3041765" cy="576262"/>
          </a:xfrm>
        </p:spPr>
        <p:txBody>
          <a:bodyPr/>
          <a:lstStyle/>
          <a:p>
            <a:r>
              <a:rPr lang="hu-HU" sz="2000" dirty="0" smtClean="0"/>
              <a:t>Ábel az országban</a:t>
            </a:r>
            <a:endParaRPr lang="hu-HU" sz="20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1630348"/>
            <a:ext cx="3291838" cy="4773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39" y="1621814"/>
            <a:ext cx="3037007" cy="4790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3"/>
          <a:stretch/>
        </p:blipFill>
        <p:spPr>
          <a:xfrm>
            <a:off x="7055774" y="1590415"/>
            <a:ext cx="3371488" cy="4813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89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30356" y="141315"/>
            <a:ext cx="4374059" cy="498765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Székelyudvarhely</a:t>
            </a:r>
            <a:endParaRPr lang="hu-HU" sz="40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1193" y="723207"/>
            <a:ext cx="10208029" cy="1354976"/>
          </a:xfrm>
        </p:spPr>
        <p:txBody>
          <a:bodyPr>
            <a:normAutofit/>
          </a:bodyPr>
          <a:lstStyle/>
          <a:p>
            <a:r>
              <a:rPr lang="hu-HU" sz="1600" dirty="0"/>
              <a:t>Az Udvarhelyi-medence gazdasági és művelődési központja. A megye második legnépesebb városa. A székelység történelmi, társadalom- és művelődéstörténeti központja, s Székelyföld évszázados hagyományokra visszatekintő székhelye.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352" y="1600201"/>
            <a:ext cx="8949533" cy="5040000"/>
          </a:xfrm>
          <a:prstGeom prst="roundRect">
            <a:avLst>
              <a:gd name="adj" fmla="val 135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48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5131" y="1001684"/>
            <a:ext cx="5736474" cy="1180407"/>
          </a:xfrm>
        </p:spPr>
        <p:txBody>
          <a:bodyPr/>
          <a:lstStyle/>
          <a:p>
            <a:r>
              <a:rPr lang="hu-HU" sz="3600" dirty="0" smtClean="0"/>
              <a:t>Millenniumi-szoborpark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3000" b="7310"/>
          <a:stretch/>
        </p:blipFill>
        <p:spPr>
          <a:xfrm>
            <a:off x="6380403" y="124691"/>
            <a:ext cx="574153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" y="2635135"/>
            <a:ext cx="6167229" cy="4116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13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Tace81\Downloads\Udvarhely-NYIT%C3%93-Bel%C3%B3.webp"/>
          <p:cNvSpPr>
            <a:spLocks noChangeAspect="1" noChangeArrowheads="1"/>
          </p:cNvSpPr>
          <p:nvPr/>
        </p:nvSpPr>
        <p:spPr bwMode="auto">
          <a:xfrm>
            <a:off x="155574" y="-144463"/>
            <a:ext cx="11049981" cy="110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7994" t="11484" r="42435" b="2327"/>
          <a:stretch/>
        </p:blipFill>
        <p:spPr>
          <a:xfrm>
            <a:off x="0" y="0"/>
            <a:ext cx="1673347" cy="436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27541" t="8225" r="25331" b="4189"/>
          <a:stretch/>
        </p:blipFill>
        <p:spPr>
          <a:xfrm>
            <a:off x="1707101" y="2421807"/>
            <a:ext cx="1570455" cy="4378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40459" t="8225" r="17999" b="7992"/>
          <a:stretch/>
        </p:blipFill>
        <p:spPr>
          <a:xfrm>
            <a:off x="3325293" y="0"/>
            <a:ext cx="1442605" cy="436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/>
          <a:srcRect l="38014" t="2407" r="15208" b="1862"/>
          <a:stretch/>
        </p:blipFill>
        <p:spPr>
          <a:xfrm>
            <a:off x="4812951" y="2421807"/>
            <a:ext cx="1445142" cy="4436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l="28856" t="6364" r="27507" b="6131"/>
          <a:stretch/>
        </p:blipFill>
        <p:spPr>
          <a:xfrm>
            <a:off x="6291397" y="0"/>
            <a:ext cx="1450858" cy="436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/>
          <a:srcRect l="35222" t="18465" r="29171" b="4421"/>
          <a:stretch/>
        </p:blipFill>
        <p:spPr>
          <a:xfrm>
            <a:off x="7779737" y="2421807"/>
            <a:ext cx="1372445" cy="445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8"/>
          <a:srcRect l="24319" r="28553" b="7294"/>
          <a:stretch/>
        </p:blipFill>
        <p:spPr>
          <a:xfrm>
            <a:off x="9196266" y="0"/>
            <a:ext cx="1479035" cy="436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9"/>
          <a:srcRect l="11134" t="11403" r="47673" b="4036"/>
          <a:stretch/>
        </p:blipFill>
        <p:spPr>
          <a:xfrm>
            <a:off x="10719385" y="2419052"/>
            <a:ext cx="1440704" cy="4436193"/>
          </a:xfrm>
          <a:prstGeom prst="roundRect">
            <a:avLst>
              <a:gd name="adj" fmla="val 133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23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9900" y="585739"/>
            <a:ext cx="501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Vasszékely-szobor 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070" t="1491" r="5557"/>
          <a:stretch/>
        </p:blipFill>
        <p:spPr>
          <a:xfrm>
            <a:off x="99752" y="1047404"/>
            <a:ext cx="3817244" cy="570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4582" r="12454" b="6473"/>
          <a:stretch/>
        </p:blipFill>
        <p:spPr>
          <a:xfrm>
            <a:off x="4455622" y="1807530"/>
            <a:ext cx="7589398" cy="4942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zövegdoboz 6"/>
          <p:cNvSpPr txBox="1"/>
          <p:nvPr/>
        </p:nvSpPr>
        <p:spPr>
          <a:xfrm>
            <a:off x="6401602" y="1284310"/>
            <a:ext cx="523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Tamási </a:t>
            </a:r>
            <a:r>
              <a:rPr lang="hu-HU" sz="2800" dirty="0"/>
              <a:t>Á</a:t>
            </a:r>
            <a:r>
              <a:rPr lang="hu-HU" sz="2800" dirty="0" smtClean="0"/>
              <a:t>ron </a:t>
            </a:r>
            <a:r>
              <a:rPr lang="hu-HU" sz="2800" dirty="0" smtClean="0"/>
              <a:t>Líceum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0600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999317" y="448889"/>
            <a:ext cx="3125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Patkó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12661" r="28174" b="9142"/>
          <a:stretch/>
        </p:blipFill>
        <p:spPr>
          <a:xfrm>
            <a:off x="6345021" y="857998"/>
            <a:ext cx="5711483" cy="5928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zövegdoboz 9"/>
          <p:cNvSpPr txBox="1"/>
          <p:nvPr/>
        </p:nvSpPr>
        <p:spPr>
          <a:xfrm>
            <a:off x="1072342" y="3000893"/>
            <a:ext cx="702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Patkó: Székelyudvarhely központja.</a:t>
            </a:r>
          </a:p>
        </p:txBody>
      </p:sp>
    </p:spTree>
    <p:extLst>
      <p:ext uri="{BB962C8B-B14F-4D97-AF65-F5344CB8AC3E}">
        <p14:creationId xmlns:p14="http://schemas.microsoft.com/office/powerpoint/2010/main" val="8884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39770" y="260064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Márton Áron püspök szobra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5" y="760720"/>
            <a:ext cx="6514967" cy="1186939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6738851" y="2435458"/>
            <a:ext cx="53146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Márton Áron püspök szobra: a legendás katolikus püspök, aki a legnehezebb időkben is</a:t>
            </a:r>
          </a:p>
          <a:p>
            <a:r>
              <a:rPr lang="hu-HU" dirty="0"/>
              <a:t>kitartott egyháza és a magyarok mellett. 1980-ban halt meg. 10 ezer ember volt jelen a</a:t>
            </a:r>
          </a:p>
          <a:p>
            <a:r>
              <a:rPr lang="hu-HU" dirty="0"/>
              <a:t>temetésén. A gyulafehérvári székesegyházban nyugszik.</a:t>
            </a:r>
          </a:p>
        </p:txBody>
      </p:sp>
    </p:spTree>
    <p:extLst>
      <p:ext uri="{BB962C8B-B14F-4D97-AF65-F5344CB8AC3E}">
        <p14:creationId xmlns:p14="http://schemas.microsoft.com/office/powerpoint/2010/main" val="13371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764088" y="365760"/>
            <a:ext cx="500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Orbán Balázs szobra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t="10668" r="26838" b="4970"/>
          <a:stretch/>
        </p:blipFill>
        <p:spPr>
          <a:xfrm>
            <a:off x="7315200" y="809907"/>
            <a:ext cx="4725140" cy="5893723"/>
          </a:xfrm>
          <a:prstGeom prst="roundRect">
            <a:avLst>
              <a:gd name="adj" fmla="val 87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doboz 3"/>
          <p:cNvSpPr txBox="1"/>
          <p:nvPr/>
        </p:nvSpPr>
        <p:spPr>
          <a:xfrm>
            <a:off x="508000" y="1966059"/>
            <a:ext cx="6515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Orbán Balázs szobra: aki 6 kötetben írta le a 19. században és fotózta le Székelyföldet. Őrá</a:t>
            </a:r>
          </a:p>
          <a:p>
            <a:r>
              <a:rPr lang="hu-HU" sz="2800" b="1" dirty="0"/>
              <a:t>mondják: „a legnagyobb székely”. Szejkefürdői birtokán van eltemetve. Sírjához</a:t>
            </a:r>
          </a:p>
          <a:p>
            <a:r>
              <a:rPr lang="hu-HU" sz="2800" b="1" dirty="0"/>
              <a:t>székelykapuk </a:t>
            </a:r>
            <a:r>
              <a:rPr lang="hu-HU" sz="2800" b="1" dirty="0" smtClean="0"/>
              <a:t>vezetnek. 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744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125A47-7DAC-4172-9B77-CA03E91B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29" y="366596"/>
            <a:ext cx="5848220" cy="857508"/>
          </a:xfrm>
        </p:spPr>
        <p:txBody>
          <a:bodyPr/>
          <a:lstStyle/>
          <a:p>
            <a:r>
              <a:rPr lang="hu-HU" sz="3600" dirty="0" smtClean="0"/>
              <a:t>Az ébredő szabadság és néhányan a tábornokok közül.</a:t>
            </a:r>
            <a:endParaRPr lang="hu-HU" sz="3600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1E794B7E-D96A-42D6-81E8-58B450BA7E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47" t="3219" r="1640" b="5817"/>
          <a:stretch/>
        </p:blipFill>
        <p:spPr>
          <a:xfrm>
            <a:off x="6486733" y="1224104"/>
            <a:ext cx="5618202" cy="3996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E1DD7994-3DBA-418C-B675-654023F441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3688" r="2161"/>
          <a:stretch/>
        </p:blipFill>
        <p:spPr>
          <a:xfrm>
            <a:off x="128630" y="2098974"/>
            <a:ext cx="6251818" cy="461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390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95624" y="191193"/>
            <a:ext cx="3276776" cy="548640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Gyilkos-tó</a:t>
            </a:r>
            <a:endParaRPr lang="hu-HU" sz="40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2250" r="7631" b="1083"/>
          <a:stretch/>
        </p:blipFill>
        <p:spPr>
          <a:xfrm>
            <a:off x="3231763" y="1421476"/>
            <a:ext cx="8848405" cy="5365667"/>
          </a:xfrm>
          <a:prstGeom prst="roundRect">
            <a:avLst>
              <a:gd name="adj" fmla="val 2003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0" y="465513"/>
            <a:ext cx="3231763" cy="6629400"/>
          </a:xfrm>
        </p:spPr>
        <p:txBody>
          <a:bodyPr>
            <a:noAutofit/>
          </a:bodyPr>
          <a:lstStyle/>
          <a:p>
            <a:r>
              <a:rPr lang="hu-HU" sz="2000" dirty="0"/>
              <a:t>1837 nyarán a keletre fekvő Gyilkos-kő (1378 m) oldalán felhalmozódott agyagos lejtőtörmelék a nagy esőzések hatására lezúdult a völgybe, nekicsúszott a Cohárd délkeleti </a:t>
            </a:r>
            <a:r>
              <a:rPr lang="hu-HU" sz="2000" dirty="0" smtClean="0"/>
              <a:t>lábának, </a:t>
            </a:r>
            <a:r>
              <a:rPr lang="hu-HU" sz="2000" dirty="0"/>
              <a:t>és elzárta a következő patakok folyását: Cohárd-patak, Likas-patak, Vereskő-patak, Lóhavas-patak, Juh-patak. Vannak, akik a tó keletkezését az 1838. január </a:t>
            </a:r>
            <a:r>
              <a:rPr lang="hu-HU" sz="2000" dirty="0" smtClean="0"/>
              <a:t>11-i földrengéssel</a:t>
            </a:r>
            <a:r>
              <a:rPr lang="hu-HU" sz="2000" dirty="0"/>
              <a:t> hozzák kapcsolatba.</a:t>
            </a:r>
          </a:p>
        </p:txBody>
      </p:sp>
    </p:spTree>
    <p:extLst>
      <p:ext uri="{BB962C8B-B14F-4D97-AF65-F5344CB8AC3E}">
        <p14:creationId xmlns:p14="http://schemas.microsoft.com/office/powerpoint/2010/main" val="32456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54613" y="66503"/>
            <a:ext cx="3949060" cy="598516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Békás-szoros</a:t>
            </a:r>
            <a:endParaRPr lang="hu-HU" sz="40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4974" b="5023"/>
          <a:stretch/>
        </p:blipFill>
        <p:spPr>
          <a:xfrm>
            <a:off x="85365" y="1637607"/>
            <a:ext cx="8399919" cy="5128464"/>
          </a:xfrm>
          <a:prstGeom prst="roundRect">
            <a:avLst>
              <a:gd name="adj" fmla="val 1113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85284" y="2319250"/>
            <a:ext cx="3706716" cy="3507725"/>
          </a:xfrm>
        </p:spPr>
        <p:txBody>
          <a:bodyPr>
            <a:noAutofit/>
          </a:bodyPr>
          <a:lstStyle/>
          <a:p>
            <a:r>
              <a:rPr lang="hu-HU" sz="2000" dirty="0"/>
              <a:t> A szorost 1971-ben védetté nyilvánították, jelenleg a Békás-szoros - Nagyhagymás Nemzeti Park része. A Békás-szorost közrefogó hegycsúcsok: Kis-Cohárd (1344 m), Csíki-bükk (1264 m), Oltár-kő (1154 m), Mária-kő (1125 m). A Békás patak mellékvizei mind vadregényes szurdokokat vájtak a mészkőbe.</a:t>
            </a:r>
          </a:p>
        </p:txBody>
      </p:sp>
    </p:spTree>
    <p:extLst>
      <p:ext uri="{BB962C8B-B14F-4D97-AF65-F5344CB8AC3E}">
        <p14:creationId xmlns:p14="http://schemas.microsoft.com/office/powerpoint/2010/main" val="22629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43297" y="1184512"/>
            <a:ext cx="6708469" cy="4455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90" y="824986"/>
            <a:ext cx="7414953" cy="5561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26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84139" y="-99753"/>
            <a:ext cx="1672420" cy="748145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Bögöz</a:t>
            </a:r>
            <a:r>
              <a:rPr lang="hu-HU" sz="4000" dirty="0" smtClean="0"/>
              <a:t> </a:t>
            </a:r>
            <a:endParaRPr lang="hu-HU" sz="40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0" y="1648208"/>
            <a:ext cx="3350029" cy="3403267"/>
          </a:xfrm>
        </p:spPr>
        <p:txBody>
          <a:bodyPr>
            <a:noAutofit/>
          </a:bodyPr>
          <a:lstStyle/>
          <a:p>
            <a:r>
              <a:rPr lang="hu-HU" sz="2800" dirty="0" smtClean="0"/>
              <a:t>A falu a Nagy-Küküllő középső szakaszának kiszélesedő medencéjében a </a:t>
            </a:r>
            <a:r>
              <a:rPr lang="hu-HU" sz="2800" dirty="0" err="1" smtClean="0"/>
              <a:t>Bögözi</a:t>
            </a:r>
            <a:r>
              <a:rPr lang="hu-HU" sz="2800" dirty="0" smtClean="0"/>
              <a:t>-medencében fekszik Székely-udvarhelytől 11 km-re.</a:t>
            </a:r>
            <a:endParaRPr lang="hu-HU" sz="28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5" y="884153"/>
            <a:ext cx="8822920" cy="5841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22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71763" y="75268"/>
            <a:ext cx="4016768" cy="631313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Tordai-hasadék</a:t>
            </a:r>
            <a:endParaRPr lang="hu-HU" sz="40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r="8735"/>
          <a:stretch>
            <a:fillRect/>
          </a:stretch>
        </p:blipFill>
        <p:spPr>
          <a:xfrm>
            <a:off x="3561031" y="1413164"/>
            <a:ext cx="8534710" cy="5382779"/>
          </a:xfrm>
          <a:prstGeom prst="roundRect">
            <a:avLst>
              <a:gd name="adj" fmla="val 135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0" y="1060174"/>
            <a:ext cx="3613751" cy="4434539"/>
          </a:xfrm>
        </p:spPr>
        <p:txBody>
          <a:bodyPr>
            <a:noAutofit/>
          </a:bodyPr>
          <a:lstStyle/>
          <a:p>
            <a:r>
              <a:rPr lang="hu-HU" sz="2000" dirty="0"/>
              <a:t>A Tordai-hasadék Erdély egyik legismertebb, legnépszerűbb természeti látnivalója, kirándulóhelye. A lenyűgöző látványt nyújtó kettéhasadt hegy a Torockói-hegység északi nyúlványában, Tordától pár kilométerre található. A szurdokban futó közkedvelt, függőhidakkal felszerelt túraút </a:t>
            </a:r>
            <a:r>
              <a:rPr lang="hu-HU" sz="2000" dirty="0" err="1" smtClean="0"/>
              <a:t>végigjárása</a:t>
            </a:r>
            <a:r>
              <a:rPr lang="hu-HU" sz="2000" dirty="0" smtClean="0"/>
              <a:t> </a:t>
            </a:r>
            <a:r>
              <a:rPr lang="hu-HU" sz="2000" dirty="0"/>
              <a:t>felejthetetlen élmény, visszafelé választhatjuk a hasadék tetején futó, kilátásban gazdag útvonalat is.</a:t>
            </a:r>
          </a:p>
        </p:txBody>
      </p:sp>
    </p:spTree>
    <p:extLst>
      <p:ext uri="{BB962C8B-B14F-4D97-AF65-F5344CB8AC3E}">
        <p14:creationId xmlns:p14="http://schemas.microsoft.com/office/powerpoint/2010/main" val="369438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65340" y="-108066"/>
            <a:ext cx="5092906" cy="789255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Tordai-sóbánya</a:t>
            </a:r>
            <a:endParaRPr lang="hu-HU" sz="40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-56498" y="1148311"/>
            <a:ext cx="3450244" cy="4455621"/>
          </a:xfrm>
        </p:spPr>
        <p:txBody>
          <a:bodyPr>
            <a:noAutofit/>
          </a:bodyPr>
          <a:lstStyle/>
          <a:p>
            <a:r>
              <a:rPr lang="hu-HU" sz="2000" dirty="0"/>
              <a:t>A méltán népszerű tordai hasadék mellett a nagy múltú város, Torda fő látnivalója az évszázadok óta működő sóbánya, mely Erdély egyik legérdekesebb látványossága. Ki gondolná, hogy a közelmúltban a világ 25 leghihetetlenebb látványossága közé választott helyszín a föld alatt nemcsak a természet páratlan só-csodáival, de óriáskerékkel, </a:t>
            </a:r>
            <a:r>
              <a:rPr lang="hu-HU" sz="2000" dirty="0" smtClean="0"/>
              <a:t>csónakázótóval.</a:t>
            </a:r>
            <a:endParaRPr lang="hu-HU" sz="2000" dirty="0"/>
          </a:p>
        </p:txBody>
      </p:sp>
      <p:pic>
        <p:nvPicPr>
          <p:cNvPr id="9" name="Kép helye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b="5898"/>
          <a:stretch>
            <a:fillRect/>
          </a:stretch>
        </p:blipFill>
        <p:spPr>
          <a:xfrm>
            <a:off x="3393746" y="1745673"/>
            <a:ext cx="8694067" cy="5112327"/>
          </a:xfrm>
          <a:prstGeom prst="roundRect">
            <a:avLst>
              <a:gd name="adj" fmla="val 15788"/>
            </a:avLst>
          </a:prstGeom>
        </p:spPr>
      </p:pic>
    </p:spTree>
    <p:extLst>
      <p:ext uri="{BB962C8B-B14F-4D97-AF65-F5344CB8AC3E}">
        <p14:creationId xmlns:p14="http://schemas.microsoft.com/office/powerpoint/2010/main" val="30896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" y="33000"/>
            <a:ext cx="5245260" cy="6733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9778"/>
          <a:stretch/>
        </p:blipFill>
        <p:spPr>
          <a:xfrm>
            <a:off x="5478086" y="141316"/>
            <a:ext cx="6662443" cy="6625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48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/>
          <a:stretch/>
        </p:blipFill>
        <p:spPr>
          <a:xfrm>
            <a:off x="515389" y="0"/>
            <a:ext cx="11130742" cy="6858764"/>
          </a:xfrm>
          <a:prstGeom prst="roundRect">
            <a:avLst>
              <a:gd name="adj" fmla="val 35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582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37186" y="182880"/>
            <a:ext cx="3077271" cy="436418"/>
          </a:xfrm>
        </p:spPr>
        <p:txBody>
          <a:bodyPr>
            <a:normAutofit fontScale="90000"/>
          </a:bodyPr>
          <a:lstStyle/>
          <a:p>
            <a:r>
              <a:rPr lang="hu-HU" sz="44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Kolozsvár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 b="2089"/>
          <a:stretch>
            <a:fillRect/>
          </a:stretch>
        </p:blipFill>
        <p:spPr>
          <a:xfrm>
            <a:off x="3532909" y="1287699"/>
            <a:ext cx="8595848" cy="5470548"/>
          </a:xfrm>
          <a:prstGeom prst="roundRect">
            <a:avLst>
              <a:gd name="adj" fmla="val 9237"/>
            </a:avLst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3532909" cy="6540500"/>
          </a:xfrm>
        </p:spPr>
        <p:txBody>
          <a:bodyPr>
            <a:normAutofit/>
          </a:bodyPr>
          <a:lstStyle/>
          <a:p>
            <a:r>
              <a:rPr lang="hu-HU" sz="2400" b="1" dirty="0"/>
              <a:t>Románia második legnépesebb városa, Kolozs megye székhelye. Az ország északnyugati részén helyezkedik el, a Kis-Szamos völgyében, nagyjából azonos távolságra </a:t>
            </a:r>
            <a:r>
              <a:rPr lang="hu-HU" sz="2400" b="1" dirty="0" smtClean="0"/>
              <a:t>Bukaresttől</a:t>
            </a:r>
            <a:r>
              <a:rPr lang="hu-HU" sz="2400" b="1" dirty="0"/>
              <a:t> (445 km), </a:t>
            </a:r>
            <a:r>
              <a:rPr lang="hu-HU" sz="2400" b="1" dirty="0" smtClean="0"/>
              <a:t>Budapesttől</a:t>
            </a:r>
            <a:r>
              <a:rPr lang="hu-HU" sz="2400" b="1" dirty="0"/>
              <a:t> </a:t>
            </a:r>
            <a:r>
              <a:rPr lang="hu-HU" sz="2400" b="1" dirty="0" smtClean="0"/>
              <a:t>(461</a:t>
            </a:r>
            <a:r>
              <a:rPr lang="hu-HU" sz="2400" b="1" dirty="0"/>
              <a:t> km) és Belgrádtól (483 km</a:t>
            </a:r>
            <a:r>
              <a:rPr lang="hu-HU" sz="2400" b="1" dirty="0" smtClean="0"/>
              <a:t>) </a:t>
            </a:r>
            <a:r>
              <a:rPr lang="hu-HU" sz="2400" b="1" dirty="0"/>
              <a:t>A várost Erdély nem hivatalos fővárosának tekintik.</a:t>
            </a:r>
            <a:r>
              <a:rPr lang="hu-H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8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28" y="83128"/>
            <a:ext cx="7298574" cy="889462"/>
          </a:xfrm>
        </p:spPr>
        <p:txBody>
          <a:bodyPr/>
          <a:lstStyle/>
          <a:p>
            <a:r>
              <a:rPr lang="hu-HU" sz="3600" dirty="0" smtClean="0"/>
              <a:t>Szent Mihály Székesegyház 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" y="978825"/>
            <a:ext cx="7838900" cy="5879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doboz 3"/>
          <p:cNvSpPr txBox="1"/>
          <p:nvPr/>
        </p:nvSpPr>
        <p:spPr>
          <a:xfrm>
            <a:off x="7844444" y="1870364"/>
            <a:ext cx="4425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 A 14–15. században gótikus stílusban épült római katolikus templomot 1545 és 1556 között a lutheránusok, 1556 és 1566 között a reformátusok, 1566-tól 1716-ig közel kétévnyi megszakítással az unitáriusok használták; 1716-ban Habsburg hatalmi döntéssel kapták vissza a katolikus hívek. Ma a város római katolikus közösségének plébániatemploma, Kolozsvár egyik jelképe.</a:t>
            </a:r>
          </a:p>
        </p:txBody>
      </p:sp>
    </p:spTree>
    <p:extLst>
      <p:ext uri="{BB962C8B-B14F-4D97-AF65-F5344CB8AC3E}">
        <p14:creationId xmlns:p14="http://schemas.microsoft.com/office/powerpoint/2010/main" val="146322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0699" y="191194"/>
            <a:ext cx="2610196" cy="980898"/>
          </a:xfrm>
        </p:spPr>
        <p:txBody>
          <a:bodyPr/>
          <a:lstStyle/>
          <a:p>
            <a:r>
              <a:rPr lang="hu-HU" sz="3600" dirty="0" smtClean="0"/>
              <a:t>Vesztőhely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4272741" y="1055713"/>
            <a:ext cx="1504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Régen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287350" y="1368451"/>
            <a:ext cx="94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Most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3430" r="1105" b="10118"/>
          <a:stretch/>
        </p:blipFill>
        <p:spPr>
          <a:xfrm>
            <a:off x="2836675" y="1599284"/>
            <a:ext cx="3809264" cy="5258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r="21559"/>
          <a:stretch/>
        </p:blipFill>
        <p:spPr>
          <a:xfrm>
            <a:off x="6768596" y="1818000"/>
            <a:ext cx="5345774" cy="50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zövegdoboz 6"/>
          <p:cNvSpPr txBox="1"/>
          <p:nvPr/>
        </p:nvSpPr>
        <p:spPr>
          <a:xfrm>
            <a:off x="0" y="2044929"/>
            <a:ext cx="28366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1974-ben kerültek ide a tábornokok csontjai közös sírba-2 kivételével, Damjanich János</a:t>
            </a:r>
          </a:p>
          <a:p>
            <a:r>
              <a:rPr lang="hu-HU" dirty="0"/>
              <a:t>Margonyán /a mai Szlovákia/, Kiss Ernő Eleméren /a mai Szerbia/ van eltemetve.</a:t>
            </a:r>
          </a:p>
        </p:txBody>
      </p:sp>
    </p:spTree>
    <p:extLst>
      <p:ext uri="{BB962C8B-B14F-4D97-AF65-F5344CB8AC3E}">
        <p14:creationId xmlns:p14="http://schemas.microsoft.com/office/powerpoint/2010/main" val="33812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1"/>
          <a:stretch/>
        </p:blipFill>
        <p:spPr>
          <a:xfrm>
            <a:off x="0" y="2419005"/>
            <a:ext cx="5714400" cy="4438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b="3627"/>
          <a:stretch/>
        </p:blipFill>
        <p:spPr>
          <a:xfrm>
            <a:off x="5748539" y="-1"/>
            <a:ext cx="6443461" cy="4214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zövegdoboz 4"/>
          <p:cNvSpPr txBox="1"/>
          <p:nvPr/>
        </p:nvSpPr>
        <p:spPr>
          <a:xfrm>
            <a:off x="191192" y="781396"/>
            <a:ext cx="575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Bethlen Gábort </a:t>
            </a:r>
            <a:r>
              <a:rPr lang="hu-HU" b="1" dirty="0"/>
              <a:t>itt választották 1613-ban Erdély fejedelmévé.</a:t>
            </a:r>
          </a:p>
        </p:txBody>
      </p:sp>
    </p:spTree>
    <p:extLst>
      <p:ext uri="{BB962C8B-B14F-4D97-AF65-F5344CB8AC3E}">
        <p14:creationId xmlns:p14="http://schemas.microsoft.com/office/powerpoint/2010/main" val="6986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692" y="66502"/>
            <a:ext cx="10276608" cy="1487978"/>
          </a:xfrm>
        </p:spPr>
        <p:txBody>
          <a:bodyPr/>
          <a:lstStyle/>
          <a:p>
            <a:r>
              <a:rPr lang="hu-HU" sz="3600" dirty="0" smtClean="0"/>
              <a:t>Fadrusz </a:t>
            </a:r>
            <a:r>
              <a:rPr lang="hu-HU" sz="3600" dirty="0" smtClean="0"/>
              <a:t>János: Mátyás </a:t>
            </a:r>
            <a:r>
              <a:rPr lang="hu-HU" sz="3600" dirty="0" smtClean="0"/>
              <a:t>király lovasszobra 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716973"/>
            <a:ext cx="8188035" cy="6141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zövegdoboz 7"/>
          <p:cNvSpPr txBox="1"/>
          <p:nvPr/>
        </p:nvSpPr>
        <p:spPr>
          <a:xfrm>
            <a:off x="1" y="2204951"/>
            <a:ext cx="40566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/>
              <a:t>1902-ben avatták fel.</a:t>
            </a:r>
          </a:p>
          <a:p>
            <a:r>
              <a:rPr lang="hu-HU" sz="3200" b="1" dirty="0" smtClean="0"/>
              <a:t>A szobor az 1900-as párizsi világkiállításon aranyérmet nyert.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37674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472" y="62020"/>
            <a:ext cx="5472056" cy="893944"/>
          </a:xfrm>
        </p:spPr>
        <p:txBody>
          <a:bodyPr/>
          <a:lstStyle/>
          <a:p>
            <a:r>
              <a:rPr lang="hu-HU" sz="3600" dirty="0" smtClean="0"/>
              <a:t>Mátyás király szülőháza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04" y="698269"/>
            <a:ext cx="8148778" cy="6062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doboz 3"/>
          <p:cNvSpPr txBox="1"/>
          <p:nvPr/>
        </p:nvSpPr>
        <p:spPr>
          <a:xfrm>
            <a:off x="-58189" y="2510444"/>
            <a:ext cx="4148051" cy="2031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Mátyás király szülőháza</a:t>
            </a:r>
            <a:r>
              <a:rPr lang="hu-HU" dirty="0">
                <a:solidFill>
                  <a:schemeClr val="accent1"/>
                </a:solidFill>
              </a:rPr>
              <a:t>,</a:t>
            </a:r>
            <a:r>
              <a:rPr lang="hu-HU" dirty="0"/>
              <a:t> </a:t>
            </a:r>
            <a:r>
              <a:rPr lang="hu-HU" b="1" dirty="0"/>
              <a:t>Kolozsvár </a:t>
            </a:r>
            <a:r>
              <a:rPr lang="hu-HU" b="1" dirty="0" smtClean="0"/>
              <a:t>egyik legrégebbi </a:t>
            </a:r>
            <a:r>
              <a:rPr lang="hu-HU" b="1" dirty="0"/>
              <a:t>emeletes háza, jelenleg a Képzőművészeti és Formatervezési Egyetem épülete az Óvárban található gótikus stílusú műemlék. </a:t>
            </a:r>
          </a:p>
        </p:txBody>
      </p:sp>
    </p:spTree>
    <p:extLst>
      <p:ext uri="{BB962C8B-B14F-4D97-AF65-F5344CB8AC3E}">
        <p14:creationId xmlns:p14="http://schemas.microsoft.com/office/powerpoint/2010/main" val="16423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28" y="70333"/>
            <a:ext cx="6018414" cy="1209827"/>
          </a:xfrm>
        </p:spPr>
        <p:txBody>
          <a:bodyPr/>
          <a:lstStyle/>
          <a:p>
            <a:r>
              <a:rPr lang="hu-HU" sz="3600" dirty="0" smtClean="0"/>
              <a:t>A Farkas utcai református templom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05" y="0"/>
            <a:ext cx="5134495" cy="684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églalap 4"/>
          <p:cNvSpPr/>
          <p:nvPr/>
        </p:nvSpPr>
        <p:spPr>
          <a:xfrm>
            <a:off x="83128" y="1871532"/>
            <a:ext cx="49587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latin typeface="Arial" panose="020B0604020202020204" pitchFamily="34" charset="0"/>
              </a:rPr>
              <a:t>A Farkas utcai református templom (hivatalos nevén: Belvárosi református templom) Kolozsvár híres gótikus műemléke, a Kolozsvár-Belvárosi református egyházközség temploma.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567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r="8697"/>
          <a:stretch/>
        </p:blipFill>
        <p:spPr>
          <a:xfrm>
            <a:off x="6533825" y="-1"/>
            <a:ext cx="5658176" cy="511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r="1092" b="5684"/>
          <a:stretch/>
        </p:blipFill>
        <p:spPr>
          <a:xfrm>
            <a:off x="0" y="2377440"/>
            <a:ext cx="6472015" cy="448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églalap 5"/>
          <p:cNvSpPr/>
          <p:nvPr/>
        </p:nvSpPr>
        <p:spPr>
          <a:xfrm>
            <a:off x="188007" y="54389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/>
              <a:t>A kolozsvári reformátusok legfontosabb temploma.</a:t>
            </a:r>
          </a:p>
          <a:p>
            <a:r>
              <a:rPr lang="hu-HU" sz="2400" b="1" dirty="0"/>
              <a:t>1516-ban épült gótikus csarnoktemplom.</a:t>
            </a:r>
          </a:p>
        </p:txBody>
      </p:sp>
    </p:spTree>
    <p:extLst>
      <p:ext uri="{BB962C8B-B14F-4D97-AF65-F5344CB8AC3E}">
        <p14:creationId xmlns:p14="http://schemas.microsoft.com/office/powerpoint/2010/main" val="1224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373198" cy="785878"/>
          </a:xfrm>
        </p:spPr>
        <p:txBody>
          <a:bodyPr/>
          <a:lstStyle/>
          <a:p>
            <a:r>
              <a:rPr lang="hu-HU" sz="3600" dirty="0" smtClean="0"/>
              <a:t>Sárkányölő Szent György lovasszobra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2437" r="10268" b="4943"/>
          <a:stretch/>
        </p:blipFill>
        <p:spPr>
          <a:xfrm>
            <a:off x="5095701" y="785878"/>
            <a:ext cx="6982691" cy="600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doboz 3"/>
          <p:cNvSpPr txBox="1"/>
          <p:nvPr/>
        </p:nvSpPr>
        <p:spPr>
          <a:xfrm>
            <a:off x="0" y="1370726"/>
            <a:ext cx="52037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A kolozsvári Szent György-szobor </a:t>
            </a:r>
            <a:r>
              <a:rPr lang="hu-HU" sz="2800" b="1" dirty="0" smtClean="0"/>
              <a:t>egy </a:t>
            </a:r>
            <a:r>
              <a:rPr lang="hu-HU" sz="2800" b="1" dirty="0"/>
              <a:t>másolat, amely a Farkas </a:t>
            </a:r>
            <a:r>
              <a:rPr lang="hu-HU" sz="2800" b="1" dirty="0" smtClean="0"/>
              <a:t>utcai </a:t>
            </a:r>
            <a:r>
              <a:rPr lang="hu-HU" sz="2800" b="1" dirty="0"/>
              <a:t>református templom előtt áll. Az eredeti művet 1373-ban készítette a Kolozsvári </a:t>
            </a:r>
            <a:r>
              <a:rPr lang="hu-HU" sz="2800" b="1" dirty="0" smtClean="0"/>
              <a:t>testvérpár</a:t>
            </a:r>
            <a:r>
              <a:rPr lang="hu-HU" sz="2800" b="1" dirty="0"/>
              <a:t>, Márton és György, és jelenleg a prágai Szent György-kolostorban van. Másolata van a prágai Hradzsin udvarán is.</a:t>
            </a:r>
          </a:p>
        </p:txBody>
      </p:sp>
    </p:spTree>
    <p:extLst>
      <p:ext uri="{BB962C8B-B14F-4D97-AF65-F5344CB8AC3E}">
        <p14:creationId xmlns:p14="http://schemas.microsoft.com/office/powerpoint/2010/main" val="12713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" y="0"/>
            <a:ext cx="5527963" cy="847898"/>
          </a:xfrm>
        </p:spPr>
        <p:txBody>
          <a:bodyPr/>
          <a:lstStyle/>
          <a:p>
            <a:r>
              <a:rPr lang="hu-HU" sz="3600" dirty="0" smtClean="0"/>
              <a:t>Házsongrádi temető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58" y="764771"/>
            <a:ext cx="8951677" cy="5951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doboz 3"/>
          <p:cNvSpPr txBox="1"/>
          <p:nvPr/>
        </p:nvSpPr>
        <p:spPr>
          <a:xfrm>
            <a:off x="1" y="1896637"/>
            <a:ext cx="32569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 Házsongárdi temető  Kolozsvár </a:t>
            </a:r>
            <a:endParaRPr lang="hu-HU" sz="2400" b="1" dirty="0" smtClean="0"/>
          </a:p>
          <a:p>
            <a:r>
              <a:rPr lang="hu-HU" sz="2400" b="1" dirty="0" smtClean="0"/>
              <a:t>történelmi </a:t>
            </a:r>
            <a:r>
              <a:rPr lang="hu-HU" sz="2400" b="1" dirty="0"/>
              <a:t>temetőkertje, melynek bejárata a Petőfi </a:t>
            </a:r>
            <a:r>
              <a:rPr lang="hu-HU" sz="2400" b="1" dirty="0" smtClean="0"/>
              <a:t>utcából</a:t>
            </a:r>
            <a:r>
              <a:rPr lang="hu-HU" sz="2400" b="1" dirty="0"/>
              <a:t> </a:t>
            </a:r>
            <a:r>
              <a:rPr lang="hu-HU" sz="2400" b="1" dirty="0" smtClean="0"/>
              <a:t>nyílik</a:t>
            </a:r>
            <a:r>
              <a:rPr lang="hu-HU" sz="2400" b="1" dirty="0"/>
              <a:t>. </a:t>
            </a:r>
            <a:r>
              <a:rPr lang="hu-HU" sz="2400" b="1" dirty="0" smtClean="0"/>
              <a:t>Sok híres erdélyi nyughelye.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5887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11507" y="315884"/>
            <a:ext cx="1880238" cy="598516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Körösfő</a:t>
            </a:r>
            <a:endParaRPr lang="hu-HU" sz="4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5110"/>
          <a:stretch>
            <a:fillRect/>
          </a:stretch>
        </p:blipFill>
        <p:spPr>
          <a:xfrm>
            <a:off x="3949372" y="1920241"/>
            <a:ext cx="8115685" cy="4857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0" y="922713"/>
            <a:ext cx="4081549" cy="1612670"/>
          </a:xfrm>
        </p:spPr>
        <p:txBody>
          <a:bodyPr>
            <a:noAutofit/>
          </a:bodyPr>
          <a:lstStyle/>
          <a:p>
            <a:r>
              <a:rPr lang="hu-HU" sz="1600" b="1" dirty="0"/>
              <a:t>Körösfő </a:t>
            </a:r>
            <a:r>
              <a:rPr lang="hu-HU" sz="1600" b="1" dirty="0" smtClean="0"/>
              <a:t>falu</a:t>
            </a:r>
            <a:r>
              <a:rPr lang="hu-HU" sz="1600" b="1" dirty="0"/>
              <a:t>, az azonos nevű </a:t>
            </a:r>
            <a:r>
              <a:rPr lang="hu-HU" sz="1600" b="1" dirty="0" smtClean="0"/>
              <a:t>község</a:t>
            </a:r>
            <a:r>
              <a:rPr lang="hu-HU" sz="1600" b="1" dirty="0"/>
              <a:t> </a:t>
            </a:r>
            <a:r>
              <a:rPr lang="hu-HU" sz="1600" b="1" dirty="0" smtClean="0"/>
              <a:t>központja</a:t>
            </a:r>
            <a:r>
              <a:rPr lang="hu-HU" sz="1600" b="1" dirty="0"/>
              <a:t> Romániában Kolozs megyében. Egyike annak a 14 településnek, amelyek a megyében GMO-mentes régiót alakítottak.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0" y="3553258"/>
            <a:ext cx="3956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Körösfő határában esett el Vasvári Pál 1849-ben a román hegylakók elleni véres harcokban.</a:t>
            </a:r>
          </a:p>
          <a:p>
            <a:r>
              <a:rPr lang="hu-HU" sz="1600" b="1" dirty="0"/>
              <a:t>Petőfi barátja, a márciusi ifjak egyike. Teleki Blanka szerelme, aki a reformkorban nőnevelő</a:t>
            </a:r>
          </a:p>
          <a:p>
            <a:r>
              <a:rPr lang="hu-HU" sz="1600" b="1" dirty="0"/>
              <a:t>intézetet alapított Pesten.</a:t>
            </a:r>
          </a:p>
        </p:txBody>
      </p:sp>
    </p:spTree>
    <p:extLst>
      <p:ext uri="{BB962C8B-B14F-4D97-AF65-F5344CB8AC3E}">
        <p14:creationId xmlns:p14="http://schemas.microsoft.com/office/powerpoint/2010/main" val="29938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47231" y="199506"/>
            <a:ext cx="2786326" cy="644236"/>
          </a:xfrm>
        </p:spPr>
        <p:txBody>
          <a:bodyPr>
            <a:noAutofit/>
          </a:bodyPr>
          <a:lstStyle/>
          <a:p>
            <a:r>
              <a:rPr lang="hu-HU" sz="4000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Király-hágó</a:t>
            </a:r>
            <a:endParaRPr lang="hu-HU" sz="40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2981" r="6381" b="2981"/>
          <a:stretch/>
        </p:blipFill>
        <p:spPr>
          <a:xfrm>
            <a:off x="3847231" y="1498640"/>
            <a:ext cx="8337665" cy="5359360"/>
          </a:xfrm>
          <a:prstGeom prst="roundRect">
            <a:avLst>
              <a:gd name="adj" fmla="val 9012"/>
            </a:avLst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0" y="2285096"/>
            <a:ext cx="4038600" cy="2643447"/>
          </a:xfrm>
        </p:spPr>
        <p:txBody>
          <a:bodyPr>
            <a:normAutofit lnSpcReduction="10000"/>
          </a:bodyPr>
          <a:lstStyle/>
          <a:p>
            <a:r>
              <a:rPr lang="hu-HU" sz="2000" b="1" dirty="0"/>
              <a:t>A </a:t>
            </a:r>
            <a:r>
              <a:rPr lang="hu-HU" sz="2000" b="1" dirty="0" smtClean="0"/>
              <a:t>Király-hágó</a:t>
            </a:r>
            <a:r>
              <a:rPr lang="hu-HU" sz="2000" b="1" dirty="0"/>
              <a:t> </a:t>
            </a:r>
            <a:r>
              <a:rPr lang="hu-HU" sz="2000" b="1" dirty="0" smtClean="0"/>
              <a:t>más </a:t>
            </a:r>
            <a:r>
              <a:rPr lang="hu-HU" sz="2000" b="1" dirty="0"/>
              <a:t>néven </a:t>
            </a:r>
            <a:r>
              <a:rPr lang="hu-HU" sz="2000" b="1" i="1" dirty="0"/>
              <a:t>Erdély kapuja</a:t>
            </a:r>
            <a:r>
              <a:rPr lang="hu-HU" sz="2000" b="1" dirty="0" smtClean="0"/>
              <a:t>,</a:t>
            </a:r>
            <a:r>
              <a:rPr lang="hu-HU" sz="2000" b="1" dirty="0"/>
              <a:t> Romániában, a Réz-hegységben, Kolozs és </a:t>
            </a:r>
            <a:r>
              <a:rPr lang="hu-HU" sz="2000" b="1" dirty="0" smtClean="0"/>
              <a:t>Bihar </a:t>
            </a:r>
            <a:r>
              <a:rPr lang="hu-HU" sz="2000" b="1" dirty="0"/>
              <a:t>megye határán, Királyhágó </a:t>
            </a:r>
            <a:r>
              <a:rPr lang="hu-HU" sz="2000" b="1" dirty="0" smtClean="0"/>
              <a:t>és</a:t>
            </a:r>
            <a:r>
              <a:rPr lang="hu-HU" sz="2000" b="1" dirty="0"/>
              <a:t> Báródsomos települések között, 582 </a:t>
            </a:r>
            <a:r>
              <a:rPr lang="hu-HU" sz="2000" b="1" dirty="0" smtClean="0"/>
              <a:t>méter</a:t>
            </a:r>
            <a:r>
              <a:rPr lang="hu-HU" sz="2000" b="1" dirty="0"/>
              <a:t> magasságban található hágó</a:t>
            </a:r>
            <a:r>
              <a:rPr lang="hu-H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29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0488" y="2576945"/>
            <a:ext cx="8944494" cy="964277"/>
          </a:xfrm>
        </p:spPr>
        <p:txBody>
          <a:bodyPr/>
          <a:lstStyle/>
          <a:p>
            <a:r>
              <a:rPr lang="hu-HU" sz="6000" b="1" i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Köszönöm a figyelmet!</a:t>
            </a:r>
            <a:endParaRPr lang="hu-HU" sz="4400" b="1" i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692" y="74082"/>
            <a:ext cx="9552070" cy="1479176"/>
          </a:xfrm>
        </p:spPr>
        <p:txBody>
          <a:bodyPr/>
          <a:lstStyle/>
          <a:p>
            <a:r>
              <a:rPr lang="hu-HU" sz="3600" dirty="0" smtClean="0"/>
              <a:t>Kultúrpalota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11904" r="10839" b="315"/>
          <a:stretch/>
        </p:blipFill>
        <p:spPr>
          <a:xfrm>
            <a:off x="0" y="1839065"/>
            <a:ext cx="5910348" cy="5018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3253" r="14860" b="307"/>
          <a:stretch/>
        </p:blipFill>
        <p:spPr>
          <a:xfrm>
            <a:off x="6031853" y="74082"/>
            <a:ext cx="6058039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/>
          <p:cNvSpPr txBox="1"/>
          <p:nvPr/>
        </p:nvSpPr>
        <p:spPr>
          <a:xfrm>
            <a:off x="6334299" y="4995949"/>
            <a:ext cx="545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Itt vannak elhelyezve a múzeumban a tábornokok személyes tárgyai.</a:t>
            </a:r>
          </a:p>
        </p:txBody>
      </p:sp>
    </p:spTree>
    <p:extLst>
      <p:ext uri="{BB962C8B-B14F-4D97-AF65-F5344CB8AC3E}">
        <p14:creationId xmlns:p14="http://schemas.microsoft.com/office/powerpoint/2010/main" val="41193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0062" y="174567"/>
            <a:ext cx="516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Kultúrpalota </a:t>
            </a:r>
            <a:r>
              <a:rPr lang="hu-H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belseje </a:t>
            </a:r>
            <a:endParaRPr lang="hu-H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2704712"/>
            <a:ext cx="6020258" cy="39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"/>
          <a:stretch/>
        </p:blipFill>
        <p:spPr>
          <a:xfrm>
            <a:off x="6309360" y="108065"/>
            <a:ext cx="5797823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/>
          <p:cNvSpPr txBox="1"/>
          <p:nvPr/>
        </p:nvSpPr>
        <p:spPr>
          <a:xfrm>
            <a:off x="6309359" y="3859990"/>
            <a:ext cx="57978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 </a:t>
            </a:r>
            <a:r>
              <a:rPr lang="hu-HU" b="1" dirty="0" smtClean="0"/>
              <a:t>Kultúrpalota </a:t>
            </a:r>
            <a:r>
              <a:rPr lang="hu-HU" b="1" dirty="0"/>
              <a:t>építését a Kölcsey Egyesület kezdeményezte még 1901-ben, mert azt szerették volna, ha olyan épület emelkedik a városban, amelyik helyt ad majd a könyvtárnak, múzeumnak és egy </a:t>
            </a:r>
            <a:r>
              <a:rPr lang="hu-HU" b="1" dirty="0" smtClean="0"/>
              <a:t>hangversenyteremnek. </a:t>
            </a:r>
            <a:r>
              <a:rPr lang="hu-HU" b="1" dirty="0"/>
              <a:t>A tervezéssel az aradi Szántay Lajos építészt bízták meg. Kiválasztották a legmegfelelőbb helyet, és az engedélyeztetést követően megkezdték az előkészületeket. Anyagi források híján azonban az építkezés 1910-ig állt.</a:t>
            </a:r>
          </a:p>
        </p:txBody>
      </p:sp>
    </p:spTree>
    <p:extLst>
      <p:ext uri="{BB962C8B-B14F-4D97-AF65-F5344CB8AC3E}">
        <p14:creationId xmlns:p14="http://schemas.microsoft.com/office/powerpoint/2010/main" val="2971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83034" y="157943"/>
            <a:ext cx="3258692" cy="706582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Vajdahunyad</a:t>
            </a:r>
            <a:r>
              <a:rPr lang="hu-HU" sz="4000" dirty="0" smtClean="0"/>
              <a:t> </a:t>
            </a:r>
            <a:endParaRPr lang="hu-HU" sz="40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r="22533"/>
          <a:stretch>
            <a:fillRect/>
          </a:stretch>
        </p:blipFill>
        <p:spPr>
          <a:xfrm>
            <a:off x="6741726" y="157943"/>
            <a:ext cx="5295103" cy="6411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24195" y="1770611"/>
            <a:ext cx="5394961" cy="3873731"/>
          </a:xfrm>
        </p:spPr>
        <p:txBody>
          <a:bodyPr>
            <a:normAutofit/>
          </a:bodyPr>
          <a:lstStyle/>
          <a:p>
            <a:r>
              <a:rPr lang="hu-HU" sz="2400" b="1" dirty="0"/>
              <a:t>A Hunyadi család ősei kapták a várat az 1300-as években a királytól.</a:t>
            </a:r>
          </a:p>
          <a:p>
            <a:pPr>
              <a:spcBef>
                <a:spcPts val="0"/>
              </a:spcBef>
            </a:pPr>
            <a:r>
              <a:rPr lang="hu-HU" sz="2400" b="1" dirty="0"/>
              <a:t>Gótikus, majd reneszánsz stílusban építették. Zsigmond idején Hunyadi János erősítette meg, ezután özvegye, Szilágyi Erzsébet, később</a:t>
            </a:r>
          </a:p>
          <a:p>
            <a:pPr>
              <a:spcBef>
                <a:spcPts val="0"/>
              </a:spcBef>
            </a:pPr>
            <a:r>
              <a:rPr lang="hu-HU" sz="2400" b="1" dirty="0"/>
              <a:t>fia, Mátyás birtokolta, majd Mátyás fia: Corvin János. </a:t>
            </a:r>
          </a:p>
        </p:txBody>
      </p:sp>
    </p:spTree>
    <p:extLst>
      <p:ext uri="{BB962C8B-B14F-4D97-AF65-F5344CB8AC3E}">
        <p14:creationId xmlns:p14="http://schemas.microsoft.com/office/powerpoint/2010/main" val="36133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66" y="124691"/>
            <a:ext cx="5503025" cy="1629293"/>
          </a:xfrm>
        </p:spPr>
        <p:txBody>
          <a:bodyPr/>
          <a:lstStyle/>
          <a:p>
            <a:r>
              <a:rPr lang="hu-HU" sz="3600" dirty="0" smtClean="0"/>
              <a:t>A vár </a:t>
            </a:r>
            <a:r>
              <a:rPr lang="hu-HU" sz="3600" dirty="0" smtClean="0"/>
              <a:t>belseje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1231" r="1666" b="1848"/>
          <a:stretch/>
        </p:blipFill>
        <p:spPr>
          <a:xfrm>
            <a:off x="108066" y="2460565"/>
            <a:ext cx="6449741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28" y="124691"/>
            <a:ext cx="5417127" cy="4062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18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9629" y="2165465"/>
            <a:ext cx="3773979" cy="3965170"/>
          </a:xfrm>
        </p:spPr>
        <p:txBody>
          <a:bodyPr/>
          <a:lstStyle/>
          <a:p>
            <a:r>
              <a:rPr lang="hu-HU" sz="3200" b="1" dirty="0"/>
              <a:t>Egyetlen bejáratához most fahíd vezet, régen felvonóhídja volt</a:t>
            </a:r>
            <a:r>
              <a:rPr lang="hu-HU" sz="3200" b="1" dirty="0" smtClean="0"/>
              <a:t>.</a:t>
            </a:r>
            <a:br>
              <a:rPr lang="hu-HU" sz="3200" b="1" dirty="0" smtClean="0"/>
            </a:br>
            <a:r>
              <a:rPr lang="hu-HU" sz="3200" b="1" dirty="0" smtClean="0"/>
              <a:t>A vár másolatát 1896-ra építették fel Budapesten.</a:t>
            </a:r>
            <a:r>
              <a:rPr lang="hu-HU" sz="3200" b="1" dirty="0"/>
              <a:t/>
            </a:r>
            <a:br>
              <a:rPr lang="hu-HU" sz="3200" b="1" dirty="0"/>
            </a:b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"/>
          <a:stretch/>
        </p:blipFill>
        <p:spPr>
          <a:xfrm>
            <a:off x="4197240" y="1095381"/>
            <a:ext cx="7616325" cy="54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48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548</TotalTime>
  <Words>717</Words>
  <Application>Microsoft Office PowerPoint</Application>
  <PresentationFormat>Szélesvásznú</PresentationFormat>
  <Paragraphs>104</Paragraphs>
  <Slides>49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56" baseType="lpstr">
      <vt:lpstr>Arial</vt:lpstr>
      <vt:lpstr>Cambria</vt:lpstr>
      <vt:lpstr>Cambria Math</vt:lpstr>
      <vt:lpstr>Century Gothic</vt:lpstr>
      <vt:lpstr>Forte</vt:lpstr>
      <vt:lpstr>Wingdings 3</vt:lpstr>
      <vt:lpstr>Ion</vt:lpstr>
      <vt:lpstr>Elek Apó meséi: Erdélyi legendák és mondák nyomában.</vt:lpstr>
      <vt:lpstr>Arad </vt:lpstr>
      <vt:lpstr>Az ébredő szabadság és néhányan a tábornokok közül.</vt:lpstr>
      <vt:lpstr>Vesztőhely </vt:lpstr>
      <vt:lpstr>Kultúrpalota</vt:lpstr>
      <vt:lpstr>PowerPoint-bemutató</vt:lpstr>
      <vt:lpstr>Vajdahunyad </vt:lpstr>
      <vt:lpstr>A vár belseje</vt:lpstr>
      <vt:lpstr>Egyetlen bejáratához most fahíd vezet, régen felvonóhídja volt. A vár másolatát 1896-ra építették fel Budapesten. </vt:lpstr>
      <vt:lpstr>A lovagterem</vt:lpstr>
      <vt:lpstr>A budapesti Vajdahunyad-vár. </vt:lpstr>
      <vt:lpstr>Csernakeresztúr</vt:lpstr>
      <vt:lpstr>Déva </vt:lpstr>
      <vt:lpstr>A vár belseje </vt:lpstr>
      <vt:lpstr>Déva vára régen.</vt:lpstr>
      <vt:lpstr>Segesvár</vt:lpstr>
      <vt:lpstr>A híres templom, a Bergkirche</vt:lpstr>
      <vt:lpstr>Petőfi Sándor szobrai </vt:lpstr>
      <vt:lpstr>Diáklépcső-Schüllertreppe</vt:lpstr>
      <vt:lpstr>Óratorony</vt:lpstr>
      <vt:lpstr>Farkaslaka</vt:lpstr>
      <vt:lpstr>Tamási Áron művei </vt:lpstr>
      <vt:lpstr>Székelyudvarhely</vt:lpstr>
      <vt:lpstr>Millenniumi-szoborpark</vt:lpstr>
      <vt:lpstr>PowerPoint-bemutató</vt:lpstr>
      <vt:lpstr>PowerPoint-bemutató</vt:lpstr>
      <vt:lpstr>PowerPoint-bemutató</vt:lpstr>
      <vt:lpstr>PowerPoint-bemutató</vt:lpstr>
      <vt:lpstr>PowerPoint-bemutató</vt:lpstr>
      <vt:lpstr>Gyilkos-tó</vt:lpstr>
      <vt:lpstr>Békás-szoros</vt:lpstr>
      <vt:lpstr>PowerPoint-bemutató</vt:lpstr>
      <vt:lpstr>Bögöz </vt:lpstr>
      <vt:lpstr>Tordai-hasadék</vt:lpstr>
      <vt:lpstr>Tordai-sóbánya</vt:lpstr>
      <vt:lpstr>PowerPoint-bemutató</vt:lpstr>
      <vt:lpstr>PowerPoint-bemutató</vt:lpstr>
      <vt:lpstr>Kolozsvár </vt:lpstr>
      <vt:lpstr>Szent Mihály Székesegyház </vt:lpstr>
      <vt:lpstr>PowerPoint-bemutató</vt:lpstr>
      <vt:lpstr>Fadrusz János: Mátyás király lovasszobra </vt:lpstr>
      <vt:lpstr>Mátyás király szülőháza</vt:lpstr>
      <vt:lpstr>A Farkas utcai református templom</vt:lpstr>
      <vt:lpstr>PowerPoint-bemutató</vt:lpstr>
      <vt:lpstr>Sárkányölő Szent György lovasszobra </vt:lpstr>
      <vt:lpstr>Házsongrádi temető</vt:lpstr>
      <vt:lpstr>Körösfő</vt:lpstr>
      <vt:lpstr>Király-hágó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 Apó meséi: Erdélyi legendák és mondák nyomában.</dc:title>
  <dc:creator>Tanuló</dc:creator>
  <cp:lastModifiedBy>Horváth Matild</cp:lastModifiedBy>
  <cp:revision>53</cp:revision>
  <dcterms:created xsi:type="dcterms:W3CDTF">2023-04-04T10:02:13Z</dcterms:created>
  <dcterms:modified xsi:type="dcterms:W3CDTF">2023-05-31T12:51:47Z</dcterms:modified>
</cp:coreProperties>
</file>